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57" r:id="rId5"/>
    <p:sldId id="259" r:id="rId6"/>
    <p:sldId id="260" r:id="rId7"/>
    <p:sldId id="288" r:id="rId8"/>
    <p:sldId id="261" r:id="rId9"/>
    <p:sldId id="262" r:id="rId10"/>
    <p:sldId id="273" r:id="rId11"/>
    <p:sldId id="263" r:id="rId12"/>
    <p:sldId id="265" r:id="rId13"/>
    <p:sldId id="268" r:id="rId14"/>
    <p:sldId id="267" r:id="rId15"/>
    <p:sldId id="269" r:id="rId16"/>
    <p:sldId id="270" r:id="rId17"/>
    <p:sldId id="271" r:id="rId18"/>
    <p:sldId id="274" r:id="rId19"/>
    <p:sldId id="275" r:id="rId20"/>
    <p:sldId id="272" r:id="rId21"/>
    <p:sldId id="276" r:id="rId22"/>
    <p:sldId id="277" r:id="rId23"/>
    <p:sldId id="278" r:id="rId24"/>
    <p:sldId id="279" r:id="rId25"/>
    <p:sldId id="280" r:id="rId26"/>
    <p:sldId id="281" r:id="rId27"/>
    <p:sldId id="283" r:id="rId28"/>
    <p:sldId id="286" r:id="rId29"/>
    <p:sldId id="287"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5C00E-7059-4B93-8B2C-E816E9A6A361}"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148627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5C00E-7059-4B93-8B2C-E816E9A6A361}"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8066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5C00E-7059-4B93-8B2C-E816E9A6A361}"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272903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5C00E-7059-4B93-8B2C-E816E9A6A361}"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5561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5C00E-7059-4B93-8B2C-E816E9A6A361}"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315019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35C00E-7059-4B93-8B2C-E816E9A6A361}"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386413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5C00E-7059-4B93-8B2C-E816E9A6A361}"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348284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5C00E-7059-4B93-8B2C-E816E9A6A361}"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25510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5C00E-7059-4B93-8B2C-E816E9A6A361}"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245095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5C00E-7059-4B93-8B2C-E816E9A6A361}"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302348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5C00E-7059-4B93-8B2C-E816E9A6A361}"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A1061-7C2E-449E-A100-ACEDFC56B92D}" type="slidenum">
              <a:rPr lang="en-US" smtClean="0"/>
              <a:t>‹#›</a:t>
            </a:fld>
            <a:endParaRPr lang="en-US"/>
          </a:p>
        </p:txBody>
      </p:sp>
    </p:spTree>
    <p:extLst>
      <p:ext uri="{BB962C8B-B14F-4D97-AF65-F5344CB8AC3E}">
        <p14:creationId xmlns:p14="http://schemas.microsoft.com/office/powerpoint/2010/main" val="136355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C00E-7059-4B93-8B2C-E816E9A6A361}" type="datetimeFigureOut">
              <a:rPr lang="en-US" smtClean="0"/>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1061-7C2E-449E-A100-ACEDFC56B92D}" type="slidenum">
              <a:rPr lang="en-US" smtClean="0"/>
              <a:t>‹#›</a:t>
            </a:fld>
            <a:endParaRPr lang="en-US"/>
          </a:p>
        </p:txBody>
      </p:sp>
    </p:spTree>
    <p:extLst>
      <p:ext uri="{BB962C8B-B14F-4D97-AF65-F5344CB8AC3E}">
        <p14:creationId xmlns:p14="http://schemas.microsoft.com/office/powerpoint/2010/main" val="132257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lstStyle/>
          <a:p>
            <a:r>
              <a:rPr lang="en-US" dirty="0" smtClean="0"/>
              <a:t>Foot Protection for Employees in the Trades</a:t>
            </a:r>
            <a:br>
              <a:rPr lang="en-US" dirty="0" smtClean="0"/>
            </a:b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sz="2400" dirty="0" smtClean="0"/>
              <a:t>Prepared by:</a:t>
            </a:r>
          </a:p>
          <a:p>
            <a:r>
              <a:rPr lang="en-US" sz="2400" dirty="0" smtClean="0"/>
              <a:t>Ed Griswold</a:t>
            </a:r>
          </a:p>
          <a:p>
            <a:r>
              <a:rPr lang="en-US" sz="2400" dirty="0" smtClean="0"/>
              <a:t>Safety Specialist</a:t>
            </a:r>
          </a:p>
          <a:p>
            <a:r>
              <a:rPr lang="en-US" sz="2400" dirty="0" smtClean="0"/>
              <a:t>Office of Environmental Health and Safety</a:t>
            </a:r>
          </a:p>
          <a:p>
            <a:r>
              <a:rPr lang="en-US" sz="2400" dirty="0" smtClean="0"/>
              <a:t>Louisiana Tech University</a:t>
            </a:r>
            <a:endParaRPr lang="en-US" sz="2400" dirty="0"/>
          </a:p>
        </p:txBody>
      </p:sp>
      <p:pic>
        <p:nvPicPr>
          <p:cNvPr id="1026" name="Picture 2" descr="C:\Users\egriswold\AppData\Local\Microsoft\Windows\Temporary Internet Files\Content.IE5\C90MMUW5\MC9003052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399" y="2286000"/>
            <a:ext cx="129540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90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 You Determine the Type of Footwear to Use and What Are the Consequences For Not Doing So?</a:t>
            </a:r>
            <a:endParaRPr lang="en-US" sz="2800"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smtClean="0"/>
              <a:t>Proper footwear, as is the case with all Personal Protective Equipment (PPE),  is determined by the operational protocol for each task an employee performs and the conditions under which those tasks are performed. </a:t>
            </a:r>
            <a:endParaRPr lang="en-US" dirty="0" smtClean="0"/>
          </a:p>
          <a:p>
            <a:pPr marL="0" indent="0" algn="ctr">
              <a:buNone/>
            </a:pPr>
            <a:endParaRPr lang="en-US" dirty="0" smtClean="0"/>
          </a:p>
          <a:p>
            <a:pPr marL="0" indent="0" algn="ctr">
              <a:buNone/>
            </a:pPr>
            <a:r>
              <a:rPr lang="en-US" dirty="0" smtClean="0"/>
              <a:t>Under </a:t>
            </a:r>
            <a:r>
              <a:rPr lang="en-US" dirty="0" smtClean="0"/>
              <a:t>no circumstances shall a person knowingly be subjected to a hazardous condition without the use of appropriate PPEs and it is mandatory that all employees wear such PPEs when there is any risk of hazard exposure. </a:t>
            </a:r>
            <a:endParaRPr lang="en-US" dirty="0" smtClean="0"/>
          </a:p>
          <a:p>
            <a:pPr marL="0" indent="0">
              <a:buNone/>
            </a:pPr>
            <a:endParaRPr lang="en-US" dirty="0"/>
          </a:p>
          <a:p>
            <a:pPr marL="0" indent="0" algn="ctr">
              <a:buNone/>
            </a:pPr>
            <a:r>
              <a:rPr lang="en-US" dirty="0" smtClean="0"/>
              <a:t>Failure </a:t>
            </a:r>
            <a:r>
              <a:rPr lang="en-US" dirty="0" smtClean="0"/>
              <a:t>to do so will subject the errant employee to disciplinary action. Such discipline is covered in the regulations of the Louisiana Department of State Civil Service and University Policy 1414. It is the responsibility of the individual in charge of the activity to assure that safety practices, including the proper use of PPEs are adhered to and to take appropriate actions when this is not done.</a:t>
            </a:r>
          </a:p>
          <a:p>
            <a:endParaRPr lang="en-US" dirty="0" smtClean="0"/>
          </a:p>
          <a:p>
            <a:r>
              <a:rPr lang="en-US" b="1" u="sng" dirty="0" smtClean="0"/>
              <a:t>SOURCE:</a:t>
            </a:r>
            <a:r>
              <a:rPr lang="en-US" dirty="0" smtClean="0"/>
              <a:t> Louisiana Tech University Policies and Procedure 4211.</a:t>
            </a:r>
            <a:endParaRPr lang="en-US" dirty="0"/>
          </a:p>
        </p:txBody>
      </p:sp>
    </p:spTree>
    <p:extLst>
      <p:ext uri="{BB962C8B-B14F-4D97-AF65-F5344CB8AC3E}">
        <p14:creationId xmlns:p14="http://schemas.microsoft.com/office/powerpoint/2010/main" val="236511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SAFETY SHOES</a:t>
            </a:r>
            <a:endParaRPr lang="en-US" dirty="0"/>
          </a:p>
        </p:txBody>
      </p:sp>
      <p:sp>
        <p:nvSpPr>
          <p:cNvPr id="3" name="Content Placeholder 2"/>
          <p:cNvSpPr>
            <a:spLocks noGrp="1"/>
          </p:cNvSpPr>
          <p:nvPr>
            <p:ph idx="1"/>
          </p:nvPr>
        </p:nvSpPr>
        <p:spPr/>
        <p:txBody>
          <a:bodyPr>
            <a:normAutofit fontScale="62500" lnSpcReduction="20000"/>
          </a:bodyPr>
          <a:lstStyle/>
          <a:p>
            <a:r>
              <a:rPr lang="en-US" b="1" u="sng" dirty="0" smtClean="0"/>
              <a:t>Safety-toe shoes: </a:t>
            </a:r>
            <a:r>
              <a:rPr lang="en-US" dirty="0" smtClean="0"/>
              <a:t>Have steel toes and metal reinforced soles.</a:t>
            </a:r>
          </a:p>
          <a:p>
            <a:r>
              <a:rPr lang="en-US" b="1" u="sng" dirty="0" smtClean="0"/>
              <a:t>Conductive shoes:</a:t>
            </a:r>
            <a:r>
              <a:rPr lang="en-US" dirty="0" smtClean="0"/>
              <a:t> Reduced the possibility of generative a spark.</a:t>
            </a:r>
          </a:p>
          <a:p>
            <a:r>
              <a:rPr lang="en-US" b="1" u="sng" dirty="0" smtClean="0"/>
              <a:t>Foundry shoes: </a:t>
            </a:r>
            <a:r>
              <a:rPr lang="en-US" dirty="0" smtClean="0"/>
              <a:t>Contain no fasteners to enable quick removal when exposed to molten metal.</a:t>
            </a:r>
          </a:p>
          <a:p>
            <a:r>
              <a:rPr lang="en-US" b="1" u="sng" dirty="0" smtClean="0"/>
              <a:t>Explosive operation shoes:</a:t>
            </a:r>
            <a:r>
              <a:rPr lang="en-US" dirty="0" smtClean="0"/>
              <a:t> Are non-conductive and have grounding properties.</a:t>
            </a:r>
          </a:p>
          <a:p>
            <a:r>
              <a:rPr lang="en-US" b="1" u="sng" dirty="0" smtClean="0"/>
              <a:t>Electrical hazard shoes:</a:t>
            </a:r>
            <a:r>
              <a:rPr lang="en-US" dirty="0" smtClean="0"/>
              <a:t> Minimizes the hazard of conducting electricity (have no metal in them).</a:t>
            </a:r>
          </a:p>
          <a:p>
            <a:r>
              <a:rPr lang="en-US" b="1" u="sng" dirty="0" smtClean="0"/>
              <a:t>Chemical hazard  shoes:</a:t>
            </a:r>
            <a:r>
              <a:rPr lang="en-US" dirty="0" smtClean="0"/>
              <a:t> Composition is specified in the MSDS for the chemical being used.</a:t>
            </a:r>
          </a:p>
          <a:p>
            <a:r>
              <a:rPr lang="en-US" b="1" u="sng" dirty="0" smtClean="0"/>
              <a:t>Temperature/moisture hazard shoes:</a:t>
            </a:r>
            <a:r>
              <a:rPr lang="en-US" dirty="0" smtClean="0"/>
              <a:t> Shoes must be insulated and water proof.</a:t>
            </a:r>
          </a:p>
          <a:p>
            <a:r>
              <a:rPr lang="en-US" b="1" u="sng" dirty="0" smtClean="0"/>
              <a:t>Puncture protective shoes</a:t>
            </a:r>
            <a:r>
              <a:rPr lang="en-US" dirty="0" smtClean="0"/>
              <a:t>: Shoes must be puncture resistant rated.</a:t>
            </a:r>
          </a:p>
          <a:p>
            <a:r>
              <a:rPr lang="en-US" b="1" u="sng" dirty="0" smtClean="0"/>
              <a:t>Chainsaw protective shoes: </a:t>
            </a:r>
            <a:r>
              <a:rPr lang="en-US" dirty="0" smtClean="0"/>
              <a:t>Cut resistant, puncture resistant, high top.</a:t>
            </a:r>
            <a:endParaRPr lang="en-US" dirty="0"/>
          </a:p>
        </p:txBody>
      </p:sp>
    </p:spTree>
    <p:extLst>
      <p:ext uri="{BB962C8B-B14F-4D97-AF65-F5344CB8AC3E}">
        <p14:creationId xmlns:p14="http://schemas.microsoft.com/office/powerpoint/2010/main" val="339794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TOE IMPACT RATING</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algn="ctr"/>
            <a:r>
              <a:rPr lang="en-US" b="1" u="sng" dirty="0"/>
              <a:t>Safety shoes or boots with impact protection </a:t>
            </a:r>
            <a:r>
              <a:rPr lang="en-US" b="1" u="sng" dirty="0" smtClean="0"/>
              <a:t>are required when carrying </a:t>
            </a:r>
            <a:r>
              <a:rPr lang="en-US" b="1" u="sng" dirty="0"/>
              <a:t>or handling </a:t>
            </a:r>
            <a:r>
              <a:rPr lang="en-US" b="1" u="sng" dirty="0" smtClean="0"/>
              <a:t>heavy materials/objects such </a:t>
            </a:r>
            <a:r>
              <a:rPr lang="en-US" b="1" u="sng" dirty="0"/>
              <a:t>as packages, parts or heavy tools, </a:t>
            </a:r>
            <a:r>
              <a:rPr lang="en-US" b="1" u="sng" dirty="0" smtClean="0"/>
              <a:t>which </a:t>
            </a:r>
            <a:r>
              <a:rPr lang="en-US" b="1" u="sng" dirty="0"/>
              <a:t>could be </a:t>
            </a:r>
            <a:r>
              <a:rPr lang="en-US" b="1" u="sng" dirty="0" smtClean="0"/>
              <a:t>dropped or fall </a:t>
            </a:r>
            <a:r>
              <a:rPr lang="en-US" b="1" u="sng" dirty="0"/>
              <a:t>onto the </a:t>
            </a:r>
            <a:r>
              <a:rPr lang="en-US" b="1" u="sng" dirty="0" smtClean="0"/>
              <a:t>feet. </a:t>
            </a:r>
          </a:p>
          <a:p>
            <a:pPr marL="0" indent="0" algn="ctr">
              <a:buNone/>
            </a:pPr>
            <a:r>
              <a:rPr lang="en-US" dirty="0" smtClean="0"/>
              <a:t>Two </a:t>
            </a:r>
            <a:r>
              <a:rPr lang="en-US" dirty="0"/>
              <a:t>classes </a:t>
            </a:r>
            <a:r>
              <a:rPr lang="en-US" dirty="0" smtClean="0"/>
              <a:t>of toe </a:t>
            </a:r>
            <a:r>
              <a:rPr lang="en-US" dirty="0"/>
              <a:t>impact resistance are </a:t>
            </a:r>
            <a:r>
              <a:rPr lang="en-US" dirty="0" smtClean="0"/>
              <a:t>available (Class 30 has been eliminated from rating):</a:t>
            </a:r>
            <a:endParaRPr lang="en-US" dirty="0"/>
          </a:p>
          <a:p>
            <a:pPr marL="0" indent="0">
              <a:buNone/>
            </a:pPr>
            <a:r>
              <a:rPr lang="en-US" dirty="0" smtClean="0"/>
              <a:t>	• </a:t>
            </a:r>
            <a:r>
              <a:rPr lang="en-US" b="1" u="sng" dirty="0" smtClean="0"/>
              <a:t>Class </a:t>
            </a:r>
            <a:r>
              <a:rPr lang="en-US" b="1" u="sng" dirty="0"/>
              <a:t>50</a:t>
            </a:r>
            <a:r>
              <a:rPr lang="en-US" dirty="0"/>
              <a:t> provides </a:t>
            </a:r>
            <a:r>
              <a:rPr lang="en-US" dirty="0" smtClean="0"/>
              <a:t>protection against exposure </a:t>
            </a:r>
            <a:r>
              <a:rPr lang="en-US" dirty="0"/>
              <a:t>to impact </a:t>
            </a:r>
            <a:r>
              <a:rPr lang="en-US" dirty="0" smtClean="0"/>
              <a:t>	energy </a:t>
            </a:r>
            <a:r>
              <a:rPr lang="en-US" dirty="0"/>
              <a:t>of 67.8 J (</a:t>
            </a:r>
            <a:r>
              <a:rPr lang="en-US" dirty="0" smtClean="0"/>
              <a:t>50ft-lbf), </a:t>
            </a:r>
            <a:r>
              <a:rPr lang="en-US" dirty="0"/>
              <a:t>which is approximately the force </a:t>
            </a:r>
            <a:r>
              <a:rPr lang="en-US" dirty="0" smtClean="0"/>
              <a:t>	created </a:t>
            </a:r>
            <a:r>
              <a:rPr lang="en-US" dirty="0"/>
              <a:t>by an </a:t>
            </a:r>
            <a:r>
              <a:rPr lang="en-US" dirty="0" smtClean="0"/>
              <a:t>item </a:t>
            </a:r>
            <a:r>
              <a:rPr lang="en-US" dirty="0"/>
              <a:t>dropped directly on the </a:t>
            </a:r>
            <a:r>
              <a:rPr lang="en-US" dirty="0" smtClean="0"/>
              <a:t>toe </a:t>
            </a:r>
            <a:r>
              <a:rPr lang="en-US" dirty="0"/>
              <a:t>weighing </a:t>
            </a:r>
            <a:r>
              <a:rPr lang="en-US" dirty="0" smtClean="0"/>
              <a:t>50 	pounds and </a:t>
            </a:r>
            <a:r>
              <a:rPr lang="en-US" dirty="0"/>
              <a:t>dropped </a:t>
            </a:r>
            <a:r>
              <a:rPr lang="en-US" dirty="0" smtClean="0"/>
              <a:t>from </a:t>
            </a:r>
            <a:r>
              <a:rPr lang="en-US" dirty="0"/>
              <a:t>a height of </a:t>
            </a:r>
            <a:r>
              <a:rPr lang="en-US" dirty="0" smtClean="0"/>
              <a:t>12inches.</a:t>
            </a:r>
          </a:p>
          <a:p>
            <a:pPr marL="0" indent="0">
              <a:buNone/>
            </a:pPr>
            <a:endParaRPr lang="en-US" dirty="0"/>
          </a:p>
          <a:p>
            <a:pPr marL="0" indent="0">
              <a:buNone/>
            </a:pPr>
            <a:r>
              <a:rPr lang="en-US" dirty="0" smtClean="0"/>
              <a:t>	• </a:t>
            </a:r>
            <a:r>
              <a:rPr lang="en-US" b="1" u="sng" dirty="0" smtClean="0"/>
              <a:t>Class </a:t>
            </a:r>
            <a:r>
              <a:rPr lang="en-US" b="1" u="sng" dirty="0"/>
              <a:t>75</a:t>
            </a:r>
            <a:r>
              <a:rPr lang="en-US" dirty="0"/>
              <a:t> provides protection </a:t>
            </a:r>
            <a:r>
              <a:rPr lang="en-US" dirty="0" smtClean="0"/>
              <a:t>against exposure </a:t>
            </a:r>
            <a:r>
              <a:rPr lang="en-US" dirty="0"/>
              <a:t>to impact </a:t>
            </a:r>
            <a:r>
              <a:rPr lang="en-US" dirty="0" smtClean="0"/>
              <a:t>	energy </a:t>
            </a:r>
            <a:r>
              <a:rPr lang="en-US" dirty="0"/>
              <a:t>of 101.7 J (</a:t>
            </a:r>
            <a:r>
              <a:rPr lang="en-US" dirty="0" smtClean="0"/>
              <a:t>75ft-lbf), </a:t>
            </a:r>
            <a:r>
              <a:rPr lang="en-US" dirty="0"/>
              <a:t>which is approximately </a:t>
            </a:r>
            <a:r>
              <a:rPr lang="en-US" dirty="0" err="1" smtClean="0"/>
              <a:t>theforce</a:t>
            </a:r>
            <a:r>
              <a:rPr lang="en-US" dirty="0" smtClean="0"/>
              <a:t> 	created </a:t>
            </a:r>
            <a:r>
              <a:rPr lang="en-US" dirty="0"/>
              <a:t>by an object dropped directly on the </a:t>
            </a:r>
            <a:r>
              <a:rPr lang="en-US" dirty="0" smtClean="0"/>
              <a:t>toe </a:t>
            </a:r>
            <a:r>
              <a:rPr lang="en-US" dirty="0"/>
              <a:t>weighing </a:t>
            </a:r>
            <a:r>
              <a:rPr lang="en-US" dirty="0" smtClean="0"/>
              <a:t>50 	lb</a:t>
            </a:r>
            <a:r>
              <a:rPr lang="en-US" dirty="0"/>
              <a:t>. </a:t>
            </a:r>
            <a:r>
              <a:rPr lang="en-US" dirty="0" smtClean="0"/>
              <a:t>and dropped from a </a:t>
            </a:r>
            <a:r>
              <a:rPr lang="en-US" dirty="0"/>
              <a:t>height of 18 inches.</a:t>
            </a:r>
          </a:p>
          <a:p>
            <a:endParaRPr lang="en-US" dirty="0"/>
          </a:p>
        </p:txBody>
      </p:sp>
    </p:spTree>
    <p:extLst>
      <p:ext uri="{BB962C8B-B14F-4D97-AF65-F5344CB8AC3E}">
        <p14:creationId xmlns:p14="http://schemas.microsoft.com/office/powerpoint/2010/main" val="52651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TOE COMPRESSION RATING</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pPr algn="ctr"/>
            <a:r>
              <a:rPr lang="en-US" b="1" u="sng" dirty="0"/>
              <a:t>Safety shoes or boots with compression protection </a:t>
            </a:r>
            <a:r>
              <a:rPr lang="en-US" b="1" u="sng" dirty="0" smtClean="0"/>
              <a:t>are required </a:t>
            </a:r>
            <a:r>
              <a:rPr lang="en-US" b="1" u="sng" dirty="0"/>
              <a:t>for work </a:t>
            </a:r>
            <a:r>
              <a:rPr lang="en-US" b="1" u="sng" dirty="0" smtClean="0"/>
              <a:t>where </a:t>
            </a:r>
            <a:r>
              <a:rPr lang="en-US" b="1" u="sng" dirty="0"/>
              <a:t>a heavy </a:t>
            </a:r>
            <a:r>
              <a:rPr lang="en-US" b="1" u="sng" dirty="0" smtClean="0"/>
              <a:t>object or item </a:t>
            </a:r>
            <a:r>
              <a:rPr lang="en-US" b="1" u="sng" dirty="0"/>
              <a:t>may roll over </a:t>
            </a:r>
            <a:r>
              <a:rPr lang="en-US" b="1" u="sng" dirty="0" smtClean="0"/>
              <a:t>or a </a:t>
            </a:r>
            <a:r>
              <a:rPr lang="en-US" b="1" u="sng" dirty="0"/>
              <a:t>heavy animal may </a:t>
            </a:r>
            <a:r>
              <a:rPr lang="en-US" b="1" u="sng" dirty="0" smtClean="0"/>
              <a:t>step </a:t>
            </a:r>
            <a:r>
              <a:rPr lang="en-US" b="1" u="sng" dirty="0"/>
              <a:t>on </a:t>
            </a:r>
            <a:r>
              <a:rPr lang="en-US" b="1" u="sng" dirty="0" smtClean="0"/>
              <a:t>the toe (</a:t>
            </a:r>
            <a:r>
              <a:rPr lang="en-US" b="1" u="sng" dirty="0"/>
              <a:t>e.g., operating skid trucks and pallet jacks, working around bulk paper </a:t>
            </a:r>
            <a:r>
              <a:rPr lang="en-US" b="1" u="sng" dirty="0" smtClean="0"/>
              <a:t>rolls </a:t>
            </a:r>
            <a:r>
              <a:rPr lang="en-US" b="1" u="sng" dirty="0"/>
              <a:t>or heavy pipes, etc</a:t>
            </a:r>
            <a:r>
              <a:rPr lang="en-US" b="1" u="sng" dirty="0" smtClean="0"/>
              <a:t>.).</a:t>
            </a:r>
          </a:p>
          <a:p>
            <a:pPr algn="ctr"/>
            <a:endParaRPr lang="en-US" b="1" u="sng" dirty="0"/>
          </a:p>
          <a:p>
            <a:r>
              <a:rPr lang="en-US" dirty="0" smtClean="0"/>
              <a:t>In </a:t>
            </a:r>
            <a:r>
              <a:rPr lang="en-US" dirty="0"/>
              <a:t>accordance with ASTM performance standards, </a:t>
            </a:r>
            <a:r>
              <a:rPr lang="en-US" dirty="0" smtClean="0"/>
              <a:t>compression </a:t>
            </a:r>
            <a:r>
              <a:rPr lang="en-US" dirty="0"/>
              <a:t>resistant footwear </a:t>
            </a:r>
            <a:r>
              <a:rPr lang="en-US" dirty="0" smtClean="0"/>
              <a:t>must </a:t>
            </a:r>
            <a:r>
              <a:rPr lang="en-US" dirty="0"/>
              <a:t>also </a:t>
            </a:r>
            <a:r>
              <a:rPr lang="en-US" dirty="0" smtClean="0"/>
              <a:t>meet impact </a:t>
            </a:r>
            <a:r>
              <a:rPr lang="en-US" dirty="0"/>
              <a:t>resistance </a:t>
            </a:r>
            <a:r>
              <a:rPr lang="en-US" dirty="0" smtClean="0"/>
              <a:t>requirements</a:t>
            </a:r>
            <a:r>
              <a:rPr lang="en-US" dirty="0"/>
              <a:t>. </a:t>
            </a:r>
            <a:r>
              <a:rPr lang="en-US" dirty="0" smtClean="0"/>
              <a:t>Again, there </a:t>
            </a:r>
            <a:r>
              <a:rPr lang="en-US" dirty="0"/>
              <a:t>are two classes for compression resistance.</a:t>
            </a:r>
          </a:p>
          <a:p>
            <a:pPr marL="0" indent="0">
              <a:buNone/>
            </a:pPr>
            <a:r>
              <a:rPr lang="en-US" dirty="0" smtClean="0"/>
              <a:t>	•Class </a:t>
            </a:r>
            <a:r>
              <a:rPr lang="en-US" dirty="0"/>
              <a:t>50 = </a:t>
            </a:r>
            <a:r>
              <a:rPr lang="en-US" dirty="0" smtClean="0"/>
              <a:t>Provides </a:t>
            </a:r>
            <a:r>
              <a:rPr lang="en-US" dirty="0"/>
              <a:t>protection against </a:t>
            </a:r>
            <a:r>
              <a:rPr lang="en-US" dirty="0" smtClean="0"/>
              <a:t>exposure to a 	compressive force </a:t>
            </a:r>
            <a:r>
              <a:rPr lang="en-US" dirty="0"/>
              <a:t>of </a:t>
            </a:r>
            <a:r>
              <a:rPr lang="en-US" dirty="0" smtClean="0"/>
              <a:t>1750 </a:t>
            </a:r>
            <a:r>
              <a:rPr lang="en-US" dirty="0" err="1" smtClean="0"/>
              <a:t>lbf</a:t>
            </a:r>
            <a:r>
              <a:rPr lang="en-US" dirty="0"/>
              <a:t>.</a:t>
            </a:r>
          </a:p>
          <a:p>
            <a:pPr marL="0" indent="0">
              <a:buNone/>
            </a:pPr>
            <a:r>
              <a:rPr lang="en-US" dirty="0" smtClean="0"/>
              <a:t>	•Class </a:t>
            </a:r>
            <a:r>
              <a:rPr lang="en-US" dirty="0"/>
              <a:t>75 = </a:t>
            </a:r>
            <a:r>
              <a:rPr lang="en-US" dirty="0" smtClean="0"/>
              <a:t>Provides </a:t>
            </a:r>
            <a:r>
              <a:rPr lang="en-US" dirty="0"/>
              <a:t>protection against exposure to a </a:t>
            </a:r>
            <a:r>
              <a:rPr lang="en-US" dirty="0" smtClean="0"/>
              <a:t>	compressive </a:t>
            </a:r>
            <a:r>
              <a:rPr lang="en-US" dirty="0"/>
              <a:t>force of </a:t>
            </a:r>
            <a:r>
              <a:rPr lang="en-US" dirty="0" smtClean="0"/>
              <a:t>2500  </a:t>
            </a:r>
            <a:r>
              <a:rPr lang="en-US" dirty="0" err="1" smtClean="0"/>
              <a:t>lbf</a:t>
            </a:r>
            <a:endParaRPr lang="en-US" dirty="0"/>
          </a:p>
          <a:p>
            <a:endParaRPr lang="en-US" dirty="0"/>
          </a:p>
        </p:txBody>
      </p:sp>
    </p:spTree>
    <p:extLst>
      <p:ext uri="{BB962C8B-B14F-4D97-AF65-F5344CB8AC3E}">
        <p14:creationId xmlns:p14="http://schemas.microsoft.com/office/powerpoint/2010/main" val="1677176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ASTM METATARSAL PROTECTION</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u="sng" dirty="0"/>
              <a:t>Safety shoes with metatarsal protection protect the bones of the </a:t>
            </a:r>
            <a:r>
              <a:rPr lang="en-US" b="1" u="sng" dirty="0" smtClean="0"/>
              <a:t>upper </a:t>
            </a:r>
            <a:r>
              <a:rPr lang="en-US" b="1" u="sng" dirty="0"/>
              <a:t>foot from compression and impact. </a:t>
            </a:r>
            <a:endParaRPr lang="en-US" b="1" u="sng" dirty="0" smtClean="0"/>
          </a:p>
          <a:p>
            <a:pPr marL="0" indent="0" algn="ctr">
              <a:buNone/>
            </a:pPr>
            <a:endParaRPr lang="en-US" b="1" u="sng" dirty="0" smtClean="0"/>
          </a:p>
          <a:p>
            <a:pPr marL="0" indent="0">
              <a:buNone/>
            </a:pPr>
            <a:r>
              <a:rPr lang="en-US" dirty="0" smtClean="0"/>
              <a:t>In </a:t>
            </a:r>
            <a:r>
              <a:rPr lang="en-US" dirty="0"/>
              <a:t>accordance with ASTM performance </a:t>
            </a:r>
            <a:r>
              <a:rPr lang="en-US" dirty="0" smtClean="0"/>
              <a:t>standards</a:t>
            </a:r>
            <a:r>
              <a:rPr lang="en-US" dirty="0"/>
              <a:t>, they must also meet minimum requirements for toe </a:t>
            </a:r>
            <a:r>
              <a:rPr lang="en-US" dirty="0" smtClean="0"/>
              <a:t>impact and </a:t>
            </a:r>
            <a:r>
              <a:rPr lang="en-US" dirty="0"/>
              <a:t>compression. </a:t>
            </a:r>
            <a:endParaRPr lang="en-US" dirty="0" smtClean="0"/>
          </a:p>
          <a:p>
            <a:pPr marL="0" indent="0">
              <a:buNone/>
            </a:pPr>
            <a:r>
              <a:rPr lang="en-US" dirty="0" smtClean="0"/>
              <a:t>As </a:t>
            </a:r>
            <a:r>
              <a:rPr lang="en-US" dirty="0"/>
              <a:t>with toe protection, </a:t>
            </a:r>
            <a:r>
              <a:rPr lang="en-US" dirty="0" smtClean="0"/>
              <a:t>metatarsal </a:t>
            </a:r>
            <a:r>
              <a:rPr lang="en-US" dirty="0"/>
              <a:t>protection is offered as Class 50 or Class 75</a:t>
            </a:r>
          </a:p>
          <a:p>
            <a:endParaRPr lang="en-US" dirty="0"/>
          </a:p>
        </p:txBody>
      </p:sp>
    </p:spTree>
    <p:extLst>
      <p:ext uri="{BB962C8B-B14F-4D97-AF65-F5344CB8AC3E}">
        <p14:creationId xmlns:p14="http://schemas.microsoft.com/office/powerpoint/2010/main" val="57685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PUNCTURE PROTECTION</a:t>
            </a:r>
            <a:endParaRPr lang="en-US" dirty="0"/>
          </a:p>
        </p:txBody>
      </p:sp>
      <p:sp>
        <p:nvSpPr>
          <p:cNvPr id="3" name="Content Placeholder 2"/>
          <p:cNvSpPr>
            <a:spLocks noGrp="1"/>
          </p:cNvSpPr>
          <p:nvPr>
            <p:ph idx="1"/>
          </p:nvPr>
        </p:nvSpPr>
        <p:spPr/>
        <p:txBody>
          <a:bodyPr>
            <a:normAutofit/>
          </a:bodyPr>
          <a:lstStyle/>
          <a:p>
            <a:endParaRPr lang="en-US" dirty="0"/>
          </a:p>
          <a:p>
            <a:pPr algn="ctr"/>
            <a:r>
              <a:rPr lang="en-US" dirty="0"/>
              <a:t>Safety shoes or boots with puncture </a:t>
            </a:r>
            <a:r>
              <a:rPr lang="en-US" dirty="0" smtClean="0"/>
              <a:t>protection are required when </a:t>
            </a:r>
            <a:r>
              <a:rPr lang="en-US" dirty="0"/>
              <a:t>there is risk of </a:t>
            </a:r>
            <a:r>
              <a:rPr lang="en-US" dirty="0" smtClean="0"/>
              <a:t>sharp </a:t>
            </a:r>
            <a:r>
              <a:rPr lang="en-US" dirty="0"/>
              <a:t>objects such as nails, wire, tacks, </a:t>
            </a:r>
            <a:r>
              <a:rPr lang="en-US" dirty="0" smtClean="0"/>
              <a:t>screws</a:t>
            </a:r>
            <a:r>
              <a:rPr lang="en-US" dirty="0"/>
              <a:t>, large staples, scrap </a:t>
            </a:r>
            <a:r>
              <a:rPr lang="en-US" dirty="0" smtClean="0"/>
              <a:t>metal, </a:t>
            </a:r>
            <a:r>
              <a:rPr lang="en-US" dirty="0" err="1"/>
              <a:t>etc</a:t>
            </a:r>
            <a:r>
              <a:rPr lang="en-US" dirty="0"/>
              <a:t> </a:t>
            </a:r>
            <a:r>
              <a:rPr lang="en-US" dirty="0" smtClean="0"/>
              <a:t>penetrating </a:t>
            </a:r>
            <a:r>
              <a:rPr lang="en-US" dirty="0"/>
              <a:t>the sole of the </a:t>
            </a:r>
            <a:r>
              <a:rPr lang="en-US" dirty="0" smtClean="0"/>
              <a:t>shoe. Must be rated “PR”.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273779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RATINGS</a:t>
            </a:r>
            <a:endParaRPr lang="en-US" dirty="0"/>
          </a:p>
        </p:txBody>
      </p:sp>
      <p:sp>
        <p:nvSpPr>
          <p:cNvPr id="3" name="Content Placeholder 2"/>
          <p:cNvSpPr>
            <a:spLocks noGrp="1"/>
          </p:cNvSpPr>
          <p:nvPr>
            <p:ph idx="1"/>
          </p:nvPr>
        </p:nvSpPr>
        <p:spPr/>
        <p:txBody>
          <a:bodyPr>
            <a:normAutofit fontScale="92500" lnSpcReduction="10000"/>
          </a:bodyPr>
          <a:lstStyle/>
          <a:p>
            <a:r>
              <a:rPr lang="en-US" sz="2600" b="1" u="sng" dirty="0" smtClean="0"/>
              <a:t>SOLE SLIP RESISTANT SHOES</a:t>
            </a:r>
            <a:r>
              <a:rPr lang="en-US" sz="2600" dirty="0" smtClean="0"/>
              <a:t>- Have soles that prevent slipping on slippery surfaces.</a:t>
            </a:r>
          </a:p>
          <a:p>
            <a:r>
              <a:rPr lang="en-US" sz="2600" b="1" u="sng" dirty="0" smtClean="0"/>
              <a:t>ELECTRICAL HAZARD PROTECTION SHOES-</a:t>
            </a:r>
            <a:r>
              <a:rPr lang="en-US" sz="2600" dirty="0" smtClean="0"/>
              <a:t> Shoes reduce hazards due to contact </a:t>
            </a:r>
            <a:r>
              <a:rPr lang="en-US" sz="2600" dirty="0" err="1" smtClean="0"/>
              <a:t>eith</a:t>
            </a:r>
            <a:r>
              <a:rPr lang="en-US" sz="2600" dirty="0" smtClean="0"/>
              <a:t> electrically energized parts</a:t>
            </a:r>
            <a:r>
              <a:rPr lang="en-US" sz="2600" dirty="0" smtClean="0"/>
              <a:t>. Rated </a:t>
            </a:r>
            <a:r>
              <a:rPr lang="en-US" sz="2600" dirty="0" smtClean="0"/>
              <a:t>as “EH” and must meet ASTM impact and compression standards.</a:t>
            </a:r>
          </a:p>
          <a:p>
            <a:r>
              <a:rPr lang="en-US" sz="2600" b="1" u="sng" dirty="0" smtClean="0"/>
              <a:t>CONDUCTIVE PROTECTION SHOES-</a:t>
            </a:r>
            <a:r>
              <a:rPr lang="en-US" sz="2600" dirty="0" smtClean="0"/>
              <a:t> Shoes to prevent buildup of static electricity. Do not wear silk, wool or nylon socks. Rated as CD types 1 or 2.</a:t>
            </a:r>
          </a:p>
          <a:p>
            <a:r>
              <a:rPr lang="en-US" sz="2600" b="1" u="sng" dirty="0" smtClean="0"/>
              <a:t>UPPER SHOE PROTECTION SHOES- </a:t>
            </a:r>
            <a:r>
              <a:rPr lang="en-US" sz="2600" dirty="0" smtClean="0"/>
              <a:t>Protects against substances that may penetrate the upper shoe. The design of the shoe must protect against this.</a:t>
            </a:r>
            <a:endParaRPr lang="en-US" sz="2600" b="1" u="sng" dirty="0" smtClean="0"/>
          </a:p>
          <a:p>
            <a:endParaRPr lang="en-US" b="1" u="sng" dirty="0"/>
          </a:p>
        </p:txBody>
      </p:sp>
    </p:spTree>
    <p:extLst>
      <p:ext uri="{BB962C8B-B14F-4D97-AF65-F5344CB8AC3E}">
        <p14:creationId xmlns:p14="http://schemas.microsoft.com/office/powerpoint/2010/main" val="329702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smtClean="0"/>
              <a:t>When buying footwear for work you should take also the following advice: </a:t>
            </a:r>
            <a:br>
              <a:rPr lang="en-US" sz="3200" dirty="0" smtClean="0"/>
            </a:b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r>
              <a:rPr lang="en-US" dirty="0"/>
              <a:t>Do not expect that footwear that is too tight will </a:t>
            </a:r>
            <a:r>
              <a:rPr lang="en-US" dirty="0" smtClean="0"/>
              <a:t>stretch </a:t>
            </a:r>
            <a:r>
              <a:rPr lang="en-US" dirty="0"/>
              <a:t>with wear. </a:t>
            </a:r>
          </a:p>
          <a:p>
            <a:pPr marL="0" indent="0">
              <a:buNone/>
            </a:pPr>
            <a:endParaRPr lang="en-US" dirty="0"/>
          </a:p>
          <a:p>
            <a:r>
              <a:rPr lang="en-US" dirty="0"/>
              <a:t>Have both feet measured when buying shoes. Feet </a:t>
            </a:r>
            <a:r>
              <a:rPr lang="en-US" dirty="0" smtClean="0"/>
              <a:t>normally </a:t>
            </a:r>
            <a:r>
              <a:rPr lang="en-US" dirty="0"/>
              <a:t>differ in size. </a:t>
            </a:r>
            <a:r>
              <a:rPr lang="en-US" dirty="0" smtClean="0"/>
              <a:t>Buy </a:t>
            </a:r>
            <a:r>
              <a:rPr lang="en-US" dirty="0"/>
              <a:t>shoes to fit the bigger foot. </a:t>
            </a:r>
          </a:p>
          <a:p>
            <a:pPr marL="0" indent="0">
              <a:buNone/>
            </a:pPr>
            <a:endParaRPr lang="en-US" dirty="0"/>
          </a:p>
          <a:p>
            <a:r>
              <a:rPr lang="en-US" dirty="0"/>
              <a:t>Buy shoes late in the afternoon when feet are likely to </a:t>
            </a:r>
            <a:r>
              <a:rPr lang="en-US" dirty="0" smtClean="0"/>
              <a:t>be </a:t>
            </a:r>
            <a:r>
              <a:rPr lang="en-US" dirty="0"/>
              <a:t>swollen to their maximum size. </a:t>
            </a:r>
          </a:p>
          <a:p>
            <a:pPr marL="0" indent="0">
              <a:buNone/>
            </a:pPr>
            <a:endParaRPr lang="en-US" dirty="0"/>
          </a:p>
          <a:p>
            <a:r>
              <a:rPr lang="en-US" dirty="0"/>
              <a:t>Ask a doctor’s advice if properly fitting shoes are not </a:t>
            </a:r>
            <a:r>
              <a:rPr lang="en-US" dirty="0" smtClean="0"/>
              <a:t>available</a:t>
            </a:r>
            <a:r>
              <a:rPr lang="en-US" dirty="0"/>
              <a:t>. </a:t>
            </a:r>
          </a:p>
          <a:p>
            <a:pPr marL="0" indent="0">
              <a:buNone/>
            </a:pPr>
            <a:endParaRPr lang="en-US" dirty="0"/>
          </a:p>
          <a:p>
            <a:r>
              <a:rPr lang="en-US" dirty="0"/>
              <a:t>Consider purchasing shock-absorbing insoles when a </a:t>
            </a:r>
            <a:r>
              <a:rPr lang="en-US" dirty="0" smtClean="0"/>
              <a:t>job </a:t>
            </a:r>
            <a:r>
              <a:rPr lang="en-US" dirty="0"/>
              <a:t>requires walking or standing on hard </a:t>
            </a:r>
            <a:r>
              <a:rPr lang="en-US" dirty="0" smtClean="0"/>
              <a:t>floors.</a:t>
            </a:r>
          </a:p>
          <a:p>
            <a:endParaRPr lang="en-US" dirty="0"/>
          </a:p>
          <a:p>
            <a:r>
              <a:rPr lang="en-US" b="1" u="sng" dirty="0" smtClean="0"/>
              <a:t>ALWAYS PURCHASE FOOTWEAR FROM A REPUTABLE SHOE MANUFACTURER FROM SALES PERSONS WITH KNOWLEDGE OF ASTM STANDARDS</a:t>
            </a:r>
            <a:endParaRPr lang="en-US" dirty="0"/>
          </a:p>
        </p:txBody>
      </p:sp>
    </p:spTree>
    <p:extLst>
      <p:ext uri="{BB962C8B-B14F-4D97-AF65-F5344CB8AC3E}">
        <p14:creationId xmlns:p14="http://schemas.microsoft.com/office/powerpoint/2010/main" val="92085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Street shoes aren’t always enough foot protection on the job.</a:t>
            </a:r>
          </a:p>
          <a:p>
            <a:r>
              <a:rPr lang="en-US" dirty="0" smtClean="0"/>
              <a:t>Work shoes should be sturdy, in good condition, fit well and meet the protection requirement for the job.</a:t>
            </a:r>
          </a:p>
          <a:p>
            <a:r>
              <a:rPr lang="en-US" dirty="0" smtClean="0"/>
              <a:t>Inspect and maintain your work shoes and repair or replace those that can’t give proper protection.</a:t>
            </a:r>
          </a:p>
          <a:p>
            <a:r>
              <a:rPr lang="en-US" dirty="0" smtClean="0"/>
              <a:t>Prevent foot injuries by identifying foot hazards and select the proper protection level before starting the job; take care not to drop heavy objects; keep aisles and other work areas clear of spills and tipping hazards, and walk, don’t run</a:t>
            </a:r>
            <a:endParaRPr lang="en-US" dirty="0"/>
          </a:p>
        </p:txBody>
      </p:sp>
    </p:spTree>
    <p:extLst>
      <p:ext uri="{BB962C8B-B14F-4D97-AF65-F5344CB8AC3E}">
        <p14:creationId xmlns:p14="http://schemas.microsoft.com/office/powerpoint/2010/main" val="70207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FEET, SO:</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smtClean="0"/>
              <a:t>PROTECT THEM !!</a:t>
            </a:r>
          </a:p>
          <a:p>
            <a:pPr marL="0" indent="0" algn="ctr">
              <a:buNone/>
            </a:pPr>
            <a:endParaRPr lang="en-US" sz="4800" b="1" dirty="0" smtClean="0"/>
          </a:p>
          <a:p>
            <a:pPr marL="0" indent="0" algn="ctr">
              <a:buNone/>
            </a:pPr>
            <a:endParaRPr lang="en-US" sz="4800" b="1" dirty="0" smtClean="0"/>
          </a:p>
        </p:txBody>
      </p:sp>
      <p:pic>
        <p:nvPicPr>
          <p:cNvPr id="3075" name="Picture 3" descr="C:\Users\egriswold\AppData\Local\Microsoft\Windows\Temporary Internet Files\Content.IE5\C90MMUW5\MC9003909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990544"/>
            <a:ext cx="1981199" cy="196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67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WANT THIS TO HAPPEN TO YOU!!!</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6041" y="1600200"/>
            <a:ext cx="60319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00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INFORMATION</a:t>
            </a:r>
            <a:endParaRPr lang="en-US" dirty="0"/>
          </a:p>
        </p:txBody>
      </p:sp>
      <p:sp>
        <p:nvSpPr>
          <p:cNvPr id="3" name="Content Placeholder 2"/>
          <p:cNvSpPr>
            <a:spLocks noGrp="1"/>
          </p:cNvSpPr>
          <p:nvPr>
            <p:ph idx="1"/>
          </p:nvPr>
        </p:nvSpPr>
        <p:spPr/>
        <p:txBody>
          <a:bodyPr>
            <a:normAutofit/>
          </a:bodyPr>
          <a:lstStyle/>
          <a:p>
            <a:r>
              <a:rPr lang="en-US" dirty="0"/>
              <a:t>This workplace program was developed with information </a:t>
            </a:r>
            <a:r>
              <a:rPr lang="en-US" dirty="0" smtClean="0"/>
              <a:t>from </a:t>
            </a:r>
            <a:r>
              <a:rPr lang="en-US" dirty="0"/>
              <a:t>the Canadian Center for Occupational Health and </a:t>
            </a:r>
            <a:r>
              <a:rPr lang="en-US" dirty="0" smtClean="0"/>
              <a:t>Safety</a:t>
            </a:r>
            <a:r>
              <a:rPr lang="en-US" dirty="0"/>
              <a:t>; the American Standards Institute; </a:t>
            </a:r>
            <a:r>
              <a:rPr lang="en-US" dirty="0" err="1" smtClean="0"/>
              <a:t>U.S.Occupational</a:t>
            </a:r>
            <a:r>
              <a:rPr lang="en-US" dirty="0" smtClean="0"/>
              <a:t> safety and Health Administration, the </a:t>
            </a:r>
            <a:r>
              <a:rPr lang="en-US" dirty="0"/>
              <a:t>Texas </a:t>
            </a:r>
            <a:r>
              <a:rPr lang="en-US" dirty="0" smtClean="0"/>
              <a:t>Department </a:t>
            </a:r>
            <a:r>
              <a:rPr lang="en-US" dirty="0"/>
              <a:t>of Insurance, Division of Workers’ </a:t>
            </a:r>
            <a:r>
              <a:rPr lang="en-US" dirty="0" smtClean="0"/>
              <a:t>Compensation and the Louisiana Tech University Safety Plan  </a:t>
            </a:r>
            <a:r>
              <a:rPr lang="en-US" dirty="0"/>
              <a:t>and </a:t>
            </a:r>
            <a:r>
              <a:rPr lang="en-US" dirty="0" smtClean="0"/>
              <a:t>is considered </a:t>
            </a:r>
            <a:r>
              <a:rPr lang="en-US" dirty="0"/>
              <a:t>factual at development.</a:t>
            </a:r>
          </a:p>
          <a:p>
            <a:endParaRPr lang="en-US" dirty="0"/>
          </a:p>
        </p:txBody>
      </p:sp>
    </p:spTree>
    <p:extLst>
      <p:ext uri="{BB962C8B-B14F-4D97-AF65-F5344CB8AC3E}">
        <p14:creationId xmlns:p14="http://schemas.microsoft.com/office/powerpoint/2010/main" val="810320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THE QUIZ</a:t>
            </a:r>
            <a:endParaRPr lang="en-US" dirty="0"/>
          </a:p>
        </p:txBody>
      </p:sp>
      <p:pic>
        <p:nvPicPr>
          <p:cNvPr id="4098" name="Picture 2" descr="C:\Users\egriswold\AppData\Local\Microsoft\Windows\Temporary Internet Files\Content.IE5\RTP8U8HU\MC900231635[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44158" y="2919357"/>
            <a:ext cx="2655683" cy="188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21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lvl="1"/>
            <a:r>
              <a:rPr lang="en-US" dirty="0" smtClean="0"/>
              <a:t>If there are no special hazards, it doesn’t matter what shoe you wear on the job.</a:t>
            </a:r>
          </a:p>
          <a:p>
            <a:pPr marL="457200" lvl="1" indent="0">
              <a:buNone/>
            </a:pPr>
            <a:r>
              <a:rPr lang="en-US" dirty="0"/>
              <a:t>	</a:t>
            </a:r>
            <a:r>
              <a:rPr lang="en-US" dirty="0" smtClean="0"/>
              <a:t>	a. True</a:t>
            </a:r>
          </a:p>
          <a:p>
            <a:pPr marL="457200" lvl="1" indent="0">
              <a:buNone/>
            </a:pPr>
            <a:r>
              <a:rPr lang="en-US" dirty="0"/>
              <a:t>	</a:t>
            </a:r>
            <a:r>
              <a:rPr lang="en-US" dirty="0" smtClean="0"/>
              <a:t>	b. False</a:t>
            </a:r>
            <a:endParaRPr lang="en-US" dirty="0"/>
          </a:p>
        </p:txBody>
      </p:sp>
    </p:spTree>
    <p:extLst>
      <p:ext uri="{BB962C8B-B14F-4D97-AF65-F5344CB8AC3E}">
        <p14:creationId xmlns:p14="http://schemas.microsoft.com/office/powerpoint/2010/main" val="762572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Question 1</a:t>
            </a:r>
            <a:endParaRPr lang="en-US" dirty="0"/>
          </a:p>
        </p:txBody>
      </p:sp>
      <p:sp>
        <p:nvSpPr>
          <p:cNvPr id="3" name="Content Placeholder 2"/>
          <p:cNvSpPr>
            <a:spLocks noGrp="1"/>
          </p:cNvSpPr>
          <p:nvPr>
            <p:ph idx="1"/>
          </p:nvPr>
        </p:nvSpPr>
        <p:spPr/>
        <p:txBody>
          <a:bodyPr/>
          <a:lstStyle/>
          <a:p>
            <a:r>
              <a:rPr lang="en-US" dirty="0" smtClean="0"/>
              <a:t>The correct answer is “False”. Always wear sturdy shoes with low heal and non skid soles.</a:t>
            </a:r>
            <a:endParaRPr lang="en-US" dirty="0"/>
          </a:p>
        </p:txBody>
      </p:sp>
    </p:spTree>
    <p:extLst>
      <p:ext uri="{BB962C8B-B14F-4D97-AF65-F5344CB8AC3E}">
        <p14:creationId xmlns:p14="http://schemas.microsoft.com/office/powerpoint/2010/main" val="276244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Occupational safety standards say employer must require employees to use protective footwear when feet could be injured by:</a:t>
            </a:r>
          </a:p>
          <a:p>
            <a:pPr marL="0" indent="0">
              <a:buNone/>
            </a:pPr>
            <a:r>
              <a:rPr lang="en-US" dirty="0"/>
              <a:t>	</a:t>
            </a:r>
            <a:r>
              <a:rPr lang="en-US" dirty="0" smtClean="0"/>
              <a:t>1. motor vehicle accidents</a:t>
            </a:r>
          </a:p>
          <a:p>
            <a:pPr marL="0" indent="0">
              <a:buNone/>
            </a:pPr>
            <a:r>
              <a:rPr lang="en-US" dirty="0"/>
              <a:t>	</a:t>
            </a:r>
            <a:r>
              <a:rPr lang="en-US" dirty="0" smtClean="0"/>
              <a:t>2. Recreational team sports</a:t>
            </a:r>
          </a:p>
          <a:p>
            <a:pPr marL="0" indent="0">
              <a:buNone/>
            </a:pPr>
            <a:r>
              <a:rPr lang="en-US" dirty="0"/>
              <a:t>	</a:t>
            </a:r>
            <a:r>
              <a:rPr lang="en-US" dirty="0" smtClean="0"/>
              <a:t>3. Falling or rolling objects.</a:t>
            </a:r>
            <a:endParaRPr lang="en-US" dirty="0"/>
          </a:p>
        </p:txBody>
      </p:sp>
    </p:spTree>
    <p:extLst>
      <p:ext uri="{BB962C8B-B14F-4D97-AF65-F5344CB8AC3E}">
        <p14:creationId xmlns:p14="http://schemas.microsoft.com/office/powerpoint/2010/main" val="2830199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Question 2</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corerct</a:t>
            </a:r>
            <a:r>
              <a:rPr lang="en-US" dirty="0" smtClean="0"/>
              <a:t> answer is “Falling or rolling objects</a:t>
            </a:r>
            <a:endParaRPr lang="en-US" dirty="0"/>
          </a:p>
        </p:txBody>
      </p:sp>
    </p:spTree>
    <p:extLst>
      <p:ext uri="{BB962C8B-B14F-4D97-AF65-F5344CB8AC3E}">
        <p14:creationId xmlns:p14="http://schemas.microsoft.com/office/powerpoint/2010/main" val="4021858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In addition to wearing proper foot protection, you can also prevent foot injuries by:</a:t>
            </a:r>
          </a:p>
          <a:p>
            <a:pPr marL="457200" lvl="1" indent="0">
              <a:buNone/>
            </a:pPr>
            <a:r>
              <a:rPr lang="en-US" dirty="0"/>
              <a:t>	</a:t>
            </a:r>
            <a:r>
              <a:rPr lang="en-US" dirty="0" smtClean="0"/>
              <a:t>	1. Keeping aisles clear of tripping hazards.</a:t>
            </a:r>
          </a:p>
          <a:p>
            <a:pPr marL="457200" lvl="1" indent="0">
              <a:buNone/>
            </a:pPr>
            <a:r>
              <a:rPr lang="en-US" dirty="0"/>
              <a:t>	</a:t>
            </a:r>
            <a:r>
              <a:rPr lang="en-US" dirty="0" smtClean="0"/>
              <a:t>	2. Practicing foot-strengthening exercises.</a:t>
            </a:r>
          </a:p>
          <a:p>
            <a:pPr marL="457200" lvl="1" indent="0">
              <a:buNone/>
            </a:pPr>
            <a:r>
              <a:rPr lang="en-US" dirty="0"/>
              <a:t>	</a:t>
            </a:r>
            <a:r>
              <a:rPr lang="en-US" dirty="0" smtClean="0"/>
              <a:t>	3. Keeping feet dry.</a:t>
            </a:r>
          </a:p>
          <a:p>
            <a:pPr marL="457200" lvl="1" indent="0">
              <a:buNone/>
            </a:pPr>
            <a:endParaRPr lang="en-US" dirty="0"/>
          </a:p>
        </p:txBody>
      </p:sp>
    </p:spTree>
    <p:extLst>
      <p:ext uri="{BB962C8B-B14F-4D97-AF65-F5344CB8AC3E}">
        <p14:creationId xmlns:p14="http://schemas.microsoft.com/office/powerpoint/2010/main" val="8925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Question 3</a:t>
            </a:r>
            <a:endParaRPr lang="en-US" dirty="0"/>
          </a:p>
        </p:txBody>
      </p:sp>
      <p:sp>
        <p:nvSpPr>
          <p:cNvPr id="3" name="Content Placeholder 2"/>
          <p:cNvSpPr>
            <a:spLocks noGrp="1"/>
          </p:cNvSpPr>
          <p:nvPr>
            <p:ph idx="1"/>
          </p:nvPr>
        </p:nvSpPr>
        <p:spPr/>
        <p:txBody>
          <a:bodyPr/>
          <a:lstStyle/>
          <a:p>
            <a:r>
              <a:rPr lang="en-US" dirty="0" smtClean="0"/>
              <a:t>The correct answer in “Keep aisles free of tripping hazards.</a:t>
            </a:r>
            <a:endParaRPr lang="en-US" dirty="0"/>
          </a:p>
        </p:txBody>
      </p:sp>
    </p:spTree>
    <p:extLst>
      <p:ext uri="{BB962C8B-B14F-4D97-AF65-F5344CB8AC3E}">
        <p14:creationId xmlns:p14="http://schemas.microsoft.com/office/powerpoint/2010/main" val="420322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a:t>F</a:t>
            </a:r>
            <a:r>
              <a:rPr lang="en-US" dirty="0" smtClean="0"/>
              <a:t>oot injuries from punctures, crushing, sprains, and lacerations. They account for what  percent of all reported disabling injuries? </a:t>
            </a:r>
          </a:p>
          <a:p>
            <a:endParaRPr lang="en-US" dirty="0"/>
          </a:p>
        </p:txBody>
      </p:sp>
    </p:spTree>
    <p:extLst>
      <p:ext uri="{BB962C8B-B14F-4D97-AF65-F5344CB8AC3E}">
        <p14:creationId xmlns:p14="http://schemas.microsoft.com/office/powerpoint/2010/main" val="1990418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Question 4</a:t>
            </a:r>
            <a:endParaRPr lang="en-US" dirty="0"/>
          </a:p>
        </p:txBody>
      </p:sp>
      <p:sp>
        <p:nvSpPr>
          <p:cNvPr id="3" name="Content Placeholder 2"/>
          <p:cNvSpPr>
            <a:spLocks noGrp="1"/>
          </p:cNvSpPr>
          <p:nvPr>
            <p:ph idx="1"/>
          </p:nvPr>
        </p:nvSpPr>
        <p:spPr/>
        <p:txBody>
          <a:bodyPr/>
          <a:lstStyle/>
          <a:p>
            <a:r>
              <a:rPr lang="en-US" dirty="0" smtClean="0"/>
              <a:t>The correct answer is 10% or all reported disabling injuries.</a:t>
            </a:r>
            <a:endParaRPr lang="en-US" dirty="0"/>
          </a:p>
        </p:txBody>
      </p:sp>
    </p:spTree>
    <p:extLst>
      <p:ext uri="{BB962C8B-B14F-4D97-AF65-F5344CB8AC3E}">
        <p14:creationId xmlns:p14="http://schemas.microsoft.com/office/powerpoint/2010/main" val="1403183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effectLst/>
              </a:rPr>
              <a:t>The Bureau of Labor Statistics (BLS)  notes that there are more than </a:t>
            </a:r>
            <a:r>
              <a:rPr lang="en-US" b="1" u="sng" dirty="0" smtClean="0">
                <a:effectLst/>
              </a:rPr>
              <a:t>60,000</a:t>
            </a:r>
            <a:r>
              <a:rPr lang="en-US" dirty="0" smtClean="0">
                <a:effectLst/>
              </a:rPr>
              <a:t> foot injuries annually resulting in missed work. </a:t>
            </a:r>
            <a:r>
              <a:rPr lang="en-US" b="1" u="sng" dirty="0" smtClean="0">
                <a:effectLst/>
              </a:rPr>
              <a:t>Of those injuries more than 2/3 occurred due to employee noncompliance</a:t>
            </a:r>
            <a:r>
              <a:rPr lang="en-US" dirty="0" smtClean="0">
                <a:effectLst/>
              </a:rPr>
              <a:t>. </a:t>
            </a:r>
          </a:p>
          <a:p>
            <a:pPr marL="0" indent="0" algn="ctr">
              <a:buNone/>
            </a:pPr>
            <a:endParaRPr lang="en-US" dirty="0"/>
          </a:p>
          <a:p>
            <a:pPr marL="0" indent="0" algn="ctr">
              <a:buNone/>
            </a:pPr>
            <a:r>
              <a:rPr lang="en-US" dirty="0" smtClean="0">
                <a:effectLst/>
              </a:rPr>
              <a:t>Another surprising statistic is that 80% of foot injuries are caused by an impact with an object weighing </a:t>
            </a:r>
            <a:r>
              <a:rPr lang="en-US" b="1" u="sng" dirty="0" smtClean="0">
                <a:effectLst/>
              </a:rPr>
              <a:t>less than thirty pounds.</a:t>
            </a:r>
            <a:endParaRPr lang="en-US" b="1" u="sng" dirty="0"/>
          </a:p>
        </p:txBody>
      </p:sp>
    </p:spTree>
    <p:extLst>
      <p:ext uri="{BB962C8B-B14F-4D97-AF65-F5344CB8AC3E}">
        <p14:creationId xmlns:p14="http://schemas.microsoft.com/office/powerpoint/2010/main" val="3085406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What hazards will the shoes you are wearing protect your feet against?</a:t>
            </a:r>
            <a:endParaRPr lang="en-US" dirty="0"/>
          </a:p>
        </p:txBody>
      </p:sp>
    </p:spTree>
    <p:extLst>
      <p:ext uri="{BB962C8B-B14F-4D97-AF65-F5344CB8AC3E}">
        <p14:creationId xmlns:p14="http://schemas.microsoft.com/office/powerpoint/2010/main" val="3892120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to Question 5</a:t>
            </a:r>
            <a:endParaRPr lang="en-US" dirty="0"/>
          </a:p>
        </p:txBody>
      </p:sp>
      <p:sp>
        <p:nvSpPr>
          <p:cNvPr id="3" name="Content Placeholder 2"/>
          <p:cNvSpPr>
            <a:spLocks noGrp="1"/>
          </p:cNvSpPr>
          <p:nvPr>
            <p:ph idx="1"/>
          </p:nvPr>
        </p:nvSpPr>
        <p:spPr/>
        <p:txBody>
          <a:bodyPr/>
          <a:lstStyle/>
          <a:p>
            <a:r>
              <a:rPr lang="en-US" dirty="0" smtClean="0"/>
              <a:t>Your answer should be, “All foot hazards I will encounter during the course of my assigned duties at Louisiana Tech”. </a:t>
            </a:r>
          </a:p>
          <a:p>
            <a:endParaRPr lang="en-US" dirty="0"/>
          </a:p>
          <a:p>
            <a:r>
              <a:rPr lang="en-US" dirty="0" smtClean="0"/>
              <a:t>IF THIS IS NOT YOUR ANSWER, YOUR ARE NOT IN COMPLIANCE WITH UNIVERSITY POLICIES!!</a:t>
            </a:r>
            <a:endParaRPr lang="en-US" dirty="0"/>
          </a:p>
        </p:txBody>
      </p:sp>
    </p:spTree>
    <p:extLst>
      <p:ext uri="{BB962C8B-B14F-4D97-AF65-F5344CB8AC3E}">
        <p14:creationId xmlns:p14="http://schemas.microsoft.com/office/powerpoint/2010/main" val="151667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FOOT INJURIES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first category includes foot injuries from punctures, crushing, sprains, and lacerations. They account for 10 percent of all reported disabling injuries. </a:t>
            </a:r>
          </a:p>
          <a:p>
            <a:endParaRPr lang="en-US" dirty="0"/>
          </a:p>
          <a:p>
            <a:r>
              <a:rPr lang="en-US" dirty="0" smtClean="0"/>
              <a:t>The second group of injuries includes those resulting from slips, trips and falls. They account for 15 percent of all reported disabling injuries. Slips and falls do not always result in a foot injury but lack of attention to foot safety plays an important role in their occurrence.</a:t>
            </a:r>
          </a:p>
        </p:txBody>
      </p:sp>
    </p:spTree>
    <p:extLst>
      <p:ext uri="{BB962C8B-B14F-4D97-AF65-F5344CB8AC3E}">
        <p14:creationId xmlns:p14="http://schemas.microsoft.com/office/powerpoint/2010/main" val="195579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FOOT PROBLEMS</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t>     Other conditions such as:</a:t>
            </a:r>
          </a:p>
          <a:p>
            <a:pPr marL="3086100" lvl="7" indent="0">
              <a:buNone/>
            </a:pPr>
            <a:r>
              <a:rPr lang="en-US" sz="3300" dirty="0" smtClean="0"/>
              <a:t>1. Calluses; </a:t>
            </a:r>
          </a:p>
          <a:p>
            <a:pPr marL="3086100" lvl="7" indent="0">
              <a:buNone/>
            </a:pPr>
            <a:r>
              <a:rPr lang="en-US" sz="3300" dirty="0" smtClean="0"/>
              <a:t>2. Ingrown toenails or;</a:t>
            </a:r>
          </a:p>
          <a:p>
            <a:pPr marL="3086100" lvl="7" indent="0">
              <a:buNone/>
            </a:pPr>
            <a:r>
              <a:rPr lang="en-US" sz="3300" dirty="0" smtClean="0"/>
              <a:t>3. Tired feet </a:t>
            </a:r>
          </a:p>
          <a:p>
            <a:pPr marL="0" indent="0" algn="ctr">
              <a:buNone/>
            </a:pPr>
            <a:endParaRPr lang="en-US" dirty="0"/>
          </a:p>
          <a:p>
            <a:pPr marL="0" indent="0" algn="ctr">
              <a:buNone/>
            </a:pPr>
            <a:r>
              <a:rPr lang="en-US" dirty="0" smtClean="0"/>
              <a:t>Although these may not be considered as occupational injuries in the strictest sense, they can cause discomfort, pain and fatigue. Fatigue sets up the worker for further injuries affecting the muscles and joints. Also, a worker who is tired and suffering pain is less alert and more likely to act unsafely. </a:t>
            </a:r>
          </a:p>
          <a:p>
            <a:pPr marL="0" indent="0" algn="ctr">
              <a:buNone/>
            </a:pPr>
            <a:r>
              <a:rPr lang="en-US" dirty="0" smtClean="0"/>
              <a:t>An accident of any kind may result.</a:t>
            </a:r>
          </a:p>
          <a:p>
            <a:endParaRPr lang="en-US" dirty="0"/>
          </a:p>
        </p:txBody>
      </p:sp>
    </p:spTree>
    <p:extLst>
      <p:ext uri="{BB962C8B-B14F-4D97-AF65-F5344CB8AC3E}">
        <p14:creationId xmlns:p14="http://schemas.microsoft.com/office/powerpoint/2010/main" val="429169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Autofit/>
          </a:bodyPr>
          <a:lstStyle/>
          <a:p>
            <a:r>
              <a:rPr lang="en-US" sz="3600" b="1" dirty="0" smtClean="0"/>
              <a:t/>
            </a:r>
            <a:br>
              <a:rPr lang="en-US" sz="3600" b="1" dirty="0" smtClean="0"/>
            </a:br>
            <a:r>
              <a:rPr lang="en-US" sz="3600" b="1" dirty="0" smtClean="0"/>
              <a:t>What are some specific examples of workplace foot injuries?</a:t>
            </a:r>
            <a:br>
              <a:rPr lang="en-US" sz="3600" b="1" dirty="0" smtClean="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78752"/>
              </p:ext>
            </p:extLst>
          </p:nvPr>
        </p:nvGraphicFramePr>
        <p:xfrm>
          <a:off x="914400" y="1600200"/>
          <a:ext cx="7341127" cy="4525963"/>
        </p:xfrm>
        <a:graphic>
          <a:graphicData uri="http://schemas.openxmlformats.org/drawingml/2006/table">
            <a:tbl>
              <a:tblPr/>
              <a:tblGrid>
                <a:gridCol w="3657600"/>
                <a:gridCol w="3683527"/>
              </a:tblGrid>
              <a:tr h="330835">
                <a:tc>
                  <a:txBody>
                    <a:bodyPr/>
                    <a:lstStyle/>
                    <a:p>
                      <a:r>
                        <a:rPr lang="en-US" sz="1600" b="1" u="sng" dirty="0"/>
                        <a:t>Injuries</a:t>
                      </a:r>
                    </a:p>
                  </a:txBody>
                  <a:tcPr marL="42633" marR="42633" marT="42633" marB="42633" anchor="ctr">
                    <a:lnL>
                      <a:noFill/>
                    </a:lnL>
                    <a:lnR>
                      <a:noFill/>
                    </a:lnR>
                    <a:lnT>
                      <a:noFill/>
                    </a:lnT>
                    <a:lnB>
                      <a:noFill/>
                    </a:lnB>
                  </a:tcPr>
                </a:tc>
                <a:tc>
                  <a:txBody>
                    <a:bodyPr/>
                    <a:lstStyle/>
                    <a:p>
                      <a:r>
                        <a:rPr lang="en-US" sz="1600" b="1" u="sng" dirty="0"/>
                        <a:t>Common Causes</a:t>
                      </a:r>
                    </a:p>
                  </a:txBody>
                  <a:tcPr marL="42633" marR="42633" marT="42633" marB="42633" anchor="ctr">
                    <a:lnL>
                      <a:noFill/>
                    </a:lnL>
                    <a:lnR>
                      <a:noFill/>
                    </a:lnR>
                    <a:lnT>
                      <a:noFill/>
                    </a:lnT>
                    <a:lnB>
                      <a:noFill/>
                    </a:lnB>
                  </a:tcPr>
                </a:tc>
              </a:tr>
              <a:tr h="1313109">
                <a:tc>
                  <a:txBody>
                    <a:bodyPr/>
                    <a:lstStyle/>
                    <a:p>
                      <a:r>
                        <a:rPr lang="en-US" sz="1600"/>
                        <a:t>Crushed or broken feet, amputations of toes or feet</a:t>
                      </a:r>
                    </a:p>
                  </a:txBody>
                  <a:tcPr marL="42633" marR="42633" marT="42633" marB="42633">
                    <a:lnL>
                      <a:noFill/>
                    </a:lnL>
                    <a:lnR>
                      <a:noFill/>
                    </a:lnR>
                    <a:lnT>
                      <a:noFill/>
                    </a:lnT>
                    <a:lnB>
                      <a:noFill/>
                    </a:lnB>
                  </a:tcPr>
                </a:tc>
                <a:tc>
                  <a:txBody>
                    <a:bodyPr/>
                    <a:lstStyle/>
                    <a:p>
                      <a:r>
                        <a:rPr lang="en-US" sz="1600"/>
                        <a:t>Feet trapped between objects or caught in a crack, falls of heavy objects, moving vehicles (lift trucks, bulldozers, etc.), conveyor belts (feet drawn between belt and roller)</a:t>
                      </a:r>
                    </a:p>
                  </a:txBody>
                  <a:tcPr marL="42633" marR="42633" marT="42633" marB="42633">
                    <a:lnL>
                      <a:noFill/>
                    </a:lnL>
                    <a:lnR>
                      <a:noFill/>
                    </a:lnR>
                    <a:lnT>
                      <a:noFill/>
                    </a:lnT>
                    <a:lnB>
                      <a:noFill/>
                    </a:lnB>
                  </a:tcPr>
                </a:tc>
              </a:tr>
              <a:tr h="330835">
                <a:tc>
                  <a:txBody>
                    <a:bodyPr/>
                    <a:lstStyle/>
                    <a:p>
                      <a:r>
                        <a:rPr lang="en-US" sz="1600"/>
                        <a:t>Punctures of the sole of the foot</a:t>
                      </a:r>
                    </a:p>
                  </a:txBody>
                  <a:tcPr marL="42633" marR="42633" marT="42633" marB="42633">
                    <a:lnL>
                      <a:noFill/>
                    </a:lnL>
                    <a:lnR>
                      <a:noFill/>
                    </a:lnR>
                    <a:lnT>
                      <a:noFill/>
                    </a:lnT>
                    <a:lnB>
                      <a:noFill/>
                    </a:lnB>
                  </a:tcPr>
                </a:tc>
                <a:tc>
                  <a:txBody>
                    <a:bodyPr/>
                    <a:lstStyle/>
                    <a:p>
                      <a:r>
                        <a:rPr lang="en-US" sz="1600"/>
                        <a:t>Loose nails, sharp metal or glass objects</a:t>
                      </a:r>
                    </a:p>
                  </a:txBody>
                  <a:tcPr marL="42633" marR="42633" marT="42633" marB="42633">
                    <a:lnL>
                      <a:noFill/>
                    </a:lnL>
                    <a:lnR>
                      <a:noFill/>
                    </a:lnR>
                    <a:lnT>
                      <a:noFill/>
                    </a:lnT>
                    <a:lnB>
                      <a:noFill/>
                    </a:lnB>
                  </a:tcPr>
                </a:tc>
              </a:tr>
              <a:tr h="576404">
                <a:tc>
                  <a:txBody>
                    <a:bodyPr/>
                    <a:lstStyle/>
                    <a:p>
                      <a:r>
                        <a:rPr lang="en-US" sz="1600"/>
                        <a:t>Cuts or severed feet or toes, lacerations</a:t>
                      </a:r>
                    </a:p>
                  </a:txBody>
                  <a:tcPr marL="42633" marR="42633" marT="42633" marB="42633">
                    <a:lnL>
                      <a:noFill/>
                    </a:lnL>
                    <a:lnR>
                      <a:noFill/>
                    </a:lnR>
                    <a:lnT>
                      <a:noFill/>
                    </a:lnT>
                    <a:lnB>
                      <a:noFill/>
                    </a:lnB>
                  </a:tcPr>
                </a:tc>
                <a:tc>
                  <a:txBody>
                    <a:bodyPr/>
                    <a:lstStyle/>
                    <a:p>
                      <a:r>
                        <a:rPr lang="en-US" sz="1600"/>
                        <a:t>Chain saws, rotary mowers, unguarded machinery</a:t>
                      </a:r>
                    </a:p>
                  </a:txBody>
                  <a:tcPr marL="42633" marR="42633" marT="42633" marB="42633">
                    <a:lnL>
                      <a:noFill/>
                    </a:lnL>
                    <a:lnR>
                      <a:noFill/>
                    </a:lnR>
                    <a:lnT>
                      <a:noFill/>
                    </a:lnT>
                    <a:lnB>
                      <a:noFill/>
                    </a:lnB>
                  </a:tcPr>
                </a:tc>
              </a:tr>
              <a:tr h="821972">
                <a:tc>
                  <a:txBody>
                    <a:bodyPr/>
                    <a:lstStyle/>
                    <a:p>
                      <a:r>
                        <a:rPr lang="en-US" sz="1600"/>
                        <a:t>Burns</a:t>
                      </a:r>
                    </a:p>
                  </a:txBody>
                  <a:tcPr marL="42633" marR="42633" marT="42633" marB="42633">
                    <a:lnL>
                      <a:noFill/>
                    </a:lnL>
                    <a:lnR>
                      <a:noFill/>
                    </a:lnR>
                    <a:lnT>
                      <a:noFill/>
                    </a:lnT>
                    <a:lnB>
                      <a:noFill/>
                    </a:lnB>
                  </a:tcPr>
                </a:tc>
                <a:tc>
                  <a:txBody>
                    <a:bodyPr/>
                    <a:lstStyle/>
                    <a:p>
                      <a:r>
                        <a:rPr lang="en-US" sz="1600"/>
                        <a:t>Molten metal splashes, chemical splashes, contact with fire, flammable or explosive atmospheres</a:t>
                      </a:r>
                    </a:p>
                  </a:txBody>
                  <a:tcPr marL="42633" marR="42633" marT="42633" marB="42633">
                    <a:lnL>
                      <a:noFill/>
                    </a:lnL>
                    <a:lnR>
                      <a:noFill/>
                    </a:lnR>
                    <a:lnT>
                      <a:noFill/>
                    </a:lnT>
                    <a:lnB>
                      <a:noFill/>
                    </a:lnB>
                  </a:tcPr>
                </a:tc>
              </a:tr>
              <a:tr h="576404">
                <a:tc>
                  <a:txBody>
                    <a:bodyPr/>
                    <a:lstStyle/>
                    <a:p>
                      <a:r>
                        <a:rPr lang="en-US" sz="1600"/>
                        <a:t>Electric shocks</a:t>
                      </a:r>
                    </a:p>
                  </a:txBody>
                  <a:tcPr marL="42633" marR="42633" marT="42633" marB="42633">
                    <a:lnL>
                      <a:noFill/>
                    </a:lnL>
                    <a:lnR>
                      <a:noFill/>
                    </a:lnR>
                    <a:lnT>
                      <a:noFill/>
                    </a:lnT>
                    <a:lnB>
                      <a:noFill/>
                    </a:lnB>
                  </a:tcPr>
                </a:tc>
                <a:tc>
                  <a:txBody>
                    <a:bodyPr/>
                    <a:lstStyle/>
                    <a:p>
                      <a:r>
                        <a:rPr lang="en-US" sz="1600"/>
                        <a:t>Static electricity, contact with sources of electricity</a:t>
                      </a:r>
                    </a:p>
                  </a:txBody>
                  <a:tcPr marL="42633" marR="42633" marT="42633" marB="42633">
                    <a:lnL>
                      <a:noFill/>
                    </a:lnL>
                    <a:lnR>
                      <a:noFill/>
                    </a:lnR>
                    <a:lnT>
                      <a:noFill/>
                    </a:lnT>
                    <a:lnB>
                      <a:noFill/>
                    </a:lnB>
                  </a:tcPr>
                </a:tc>
              </a:tr>
              <a:tr h="576404">
                <a:tc>
                  <a:txBody>
                    <a:bodyPr/>
                    <a:lstStyle/>
                    <a:p>
                      <a:r>
                        <a:rPr lang="en-US" sz="1600"/>
                        <a:t>Sprained or twisted ankles, fractured or broken bones because of slips, trips or falls</a:t>
                      </a:r>
                    </a:p>
                  </a:txBody>
                  <a:tcPr marL="42633" marR="42633" marT="42633" marB="42633">
                    <a:lnL>
                      <a:noFill/>
                    </a:lnL>
                    <a:lnR>
                      <a:noFill/>
                    </a:lnR>
                    <a:lnT>
                      <a:noFill/>
                    </a:lnT>
                    <a:lnB>
                      <a:noFill/>
                    </a:lnB>
                  </a:tcPr>
                </a:tc>
                <a:tc>
                  <a:txBody>
                    <a:bodyPr/>
                    <a:lstStyle/>
                    <a:p>
                      <a:r>
                        <a:rPr lang="en-US" sz="1600" dirty="0"/>
                        <a:t>Slippery floors, littered walkways, incorrect footwear, poor lighting.</a:t>
                      </a:r>
                    </a:p>
                  </a:txBody>
                  <a:tcPr marL="42633" marR="42633" marT="42633" marB="42633">
                    <a:lnL>
                      <a:noFill/>
                    </a:lnL>
                    <a:lnR>
                      <a:noFill/>
                    </a:lnR>
                    <a:lnT>
                      <a:noFill/>
                    </a:lnT>
                    <a:lnB>
                      <a:noFill/>
                    </a:lnB>
                  </a:tcPr>
                </a:tc>
              </a:tr>
            </a:tbl>
          </a:graphicData>
        </a:graphic>
      </p:graphicFrame>
    </p:spTree>
    <p:extLst>
      <p:ext uri="{BB962C8B-B14F-4D97-AF65-F5344CB8AC3E}">
        <p14:creationId xmlns:p14="http://schemas.microsoft.com/office/powerpoint/2010/main" val="60853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IS THE TYPE OF FOOTWEAR YOU MUST WEAR, DETERMINED?</a:t>
            </a:r>
            <a:endParaRPr lang="en-US" sz="2800" dirty="0"/>
          </a:p>
        </p:txBody>
      </p:sp>
      <p:sp>
        <p:nvSpPr>
          <p:cNvPr id="3" name="Content Placeholder 2"/>
          <p:cNvSpPr>
            <a:spLocks noGrp="1"/>
          </p:cNvSpPr>
          <p:nvPr>
            <p:ph idx="1"/>
          </p:nvPr>
        </p:nvSpPr>
        <p:spPr/>
        <p:txBody>
          <a:bodyPr>
            <a:normAutofit lnSpcReduction="10000"/>
          </a:bodyPr>
          <a:lstStyle/>
          <a:p>
            <a:pPr marL="0" indent="0" algn="ctr">
              <a:buNone/>
            </a:pPr>
            <a:r>
              <a:rPr lang="en-US" dirty="0"/>
              <a:t>FOOTWEAR CONSTRUCTION STANDARDS </a:t>
            </a:r>
            <a:r>
              <a:rPr lang="en-US" dirty="0" smtClean="0"/>
              <a:t>ARE SPECIFIED </a:t>
            </a:r>
            <a:r>
              <a:rPr lang="en-US" dirty="0"/>
              <a:t>BY OSHA, ORM AND THE UNIVERSITY SAFETY </a:t>
            </a:r>
            <a:r>
              <a:rPr lang="en-US" dirty="0" smtClean="0"/>
              <a:t>PLAN</a:t>
            </a:r>
          </a:p>
          <a:p>
            <a:pPr marL="0" indent="0" algn="ctr">
              <a:buNone/>
            </a:pPr>
            <a:r>
              <a:rPr lang="en-US" dirty="0" smtClean="0"/>
              <a:t>All protective </a:t>
            </a:r>
            <a:r>
              <a:rPr lang="en-US" dirty="0"/>
              <a:t>footwear must be constructed in accordance with </a:t>
            </a:r>
            <a:r>
              <a:rPr lang="en-US" dirty="0" smtClean="0"/>
              <a:t>ASTM </a:t>
            </a:r>
            <a:r>
              <a:rPr lang="en-US" dirty="0"/>
              <a:t>Standards </a:t>
            </a:r>
            <a:r>
              <a:rPr lang="en-US" dirty="0" smtClean="0"/>
              <a:t>F-2415-2005 </a:t>
            </a:r>
            <a:r>
              <a:rPr lang="en-US" dirty="0"/>
              <a:t>and </a:t>
            </a:r>
            <a:r>
              <a:rPr lang="en-US" dirty="0" smtClean="0"/>
              <a:t>F-2413-2005</a:t>
            </a:r>
            <a:r>
              <a:rPr lang="en-US" dirty="0"/>
              <a:t>, Standard Methods for Foot Protection </a:t>
            </a:r>
            <a:r>
              <a:rPr lang="en-US" dirty="0" smtClean="0"/>
              <a:t>and </a:t>
            </a:r>
            <a:r>
              <a:rPr lang="en-US" dirty="0"/>
              <a:t>Standard Specification for Performance Requirements for Protective </a:t>
            </a:r>
            <a:r>
              <a:rPr lang="en-US" dirty="0" smtClean="0"/>
              <a:t>Footwear</a:t>
            </a:r>
            <a:r>
              <a:rPr lang="en-US" dirty="0"/>
              <a:t>, </a:t>
            </a:r>
            <a:r>
              <a:rPr lang="en-US" dirty="0" smtClean="0"/>
              <a:t>respectively</a:t>
            </a:r>
            <a:r>
              <a:rPr lang="en-US" dirty="0"/>
              <a:t>. </a:t>
            </a:r>
          </a:p>
          <a:p>
            <a:pPr algn="ctr"/>
            <a:endParaRPr lang="en-US" dirty="0"/>
          </a:p>
        </p:txBody>
      </p:sp>
    </p:spTree>
    <p:extLst>
      <p:ext uri="{BB962C8B-B14F-4D97-AF65-F5344CB8AC3E}">
        <p14:creationId xmlns:p14="http://schemas.microsoft.com/office/powerpoint/2010/main" val="4605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SHOES WORN BY </a:t>
            </a:r>
            <a:r>
              <a:rPr lang="en-US" b="1" u="sng" dirty="0" smtClean="0"/>
              <a:t>ALL</a:t>
            </a:r>
            <a:r>
              <a:rPr lang="en-US" dirty="0" smtClean="0"/>
              <a:t> EMPLOYEES IN THE TRADES</a:t>
            </a:r>
            <a:endParaRPr lang="en-US" b="1" u="sng" dirty="0"/>
          </a:p>
        </p:txBody>
      </p:sp>
      <p:sp>
        <p:nvSpPr>
          <p:cNvPr id="3" name="Content Placeholder 2"/>
          <p:cNvSpPr>
            <a:spLocks noGrp="1"/>
          </p:cNvSpPr>
          <p:nvPr>
            <p:ph idx="1"/>
          </p:nvPr>
        </p:nvSpPr>
        <p:spPr/>
        <p:txBody>
          <a:bodyPr>
            <a:normAutofit fontScale="92500" lnSpcReduction="20000"/>
          </a:bodyPr>
          <a:lstStyle/>
          <a:p>
            <a:r>
              <a:rPr lang="en-US" sz="2800" dirty="0" smtClean="0"/>
              <a:t>Must fit comfortably without slipping or pinching foot or toes;</a:t>
            </a:r>
          </a:p>
          <a:p>
            <a:r>
              <a:rPr lang="en-US" sz="2800" dirty="0" smtClean="0"/>
              <a:t>Must be made of leather, rubber or strong synthetic material;</a:t>
            </a:r>
          </a:p>
          <a:p>
            <a:r>
              <a:rPr lang="en-US" sz="2800" dirty="0" smtClean="0"/>
              <a:t>Must provide good foot support;</a:t>
            </a:r>
          </a:p>
          <a:p>
            <a:r>
              <a:rPr lang="en-US" sz="2800" dirty="0" smtClean="0"/>
              <a:t>Must have low heals and nonskid soles;</a:t>
            </a:r>
          </a:p>
          <a:p>
            <a:r>
              <a:rPr lang="en-US" sz="2800" dirty="0" smtClean="0"/>
              <a:t>Must be in good condition;</a:t>
            </a:r>
          </a:p>
          <a:p>
            <a:r>
              <a:rPr lang="en-US" sz="2800" dirty="0" smtClean="0"/>
              <a:t>Must be fastened securely.</a:t>
            </a:r>
          </a:p>
          <a:p>
            <a:pPr marL="0" indent="0">
              <a:buNone/>
            </a:pPr>
            <a:endParaRPr lang="en-US" sz="2800" dirty="0" smtClean="0"/>
          </a:p>
          <a:p>
            <a:pPr marL="0" indent="0" algn="ctr">
              <a:buNone/>
            </a:pPr>
            <a:r>
              <a:rPr lang="en-US" sz="2800" b="1" u="sng" dirty="0" smtClean="0"/>
              <a:t>SANDALS, OR OPEN OR OPEN-TOED, OR SOFT-SIDED,  OR WORN SHOES ARE PROHIBITED AT ALL TIMES WHEN AT WORK.</a:t>
            </a:r>
          </a:p>
          <a:p>
            <a:endParaRPr lang="en-US" dirty="0" smtClean="0"/>
          </a:p>
          <a:p>
            <a:endParaRPr lang="en-US" dirty="0"/>
          </a:p>
        </p:txBody>
      </p:sp>
    </p:spTree>
    <p:extLst>
      <p:ext uri="{BB962C8B-B14F-4D97-AF65-F5344CB8AC3E}">
        <p14:creationId xmlns:p14="http://schemas.microsoft.com/office/powerpoint/2010/main" val="46452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ADDITIONAL FOOT PROTECTION IS REQUIRED IF THERE IS RISK OF INJURY DUE TO:</a:t>
            </a:r>
            <a:endParaRPr lang="en-US" sz="3600" dirty="0"/>
          </a:p>
        </p:txBody>
      </p:sp>
      <p:sp>
        <p:nvSpPr>
          <p:cNvPr id="3" name="Content Placeholder 2"/>
          <p:cNvSpPr>
            <a:spLocks noGrp="1"/>
          </p:cNvSpPr>
          <p:nvPr>
            <p:ph idx="1"/>
          </p:nvPr>
        </p:nvSpPr>
        <p:spPr>
          <a:xfrm>
            <a:off x="457200" y="1371600"/>
            <a:ext cx="8229600" cy="5486400"/>
          </a:xfrm>
        </p:spPr>
        <p:txBody>
          <a:bodyPr>
            <a:normAutofit fontScale="25000" lnSpcReduction="20000"/>
          </a:bodyPr>
          <a:lstStyle/>
          <a:p>
            <a:endParaRPr lang="en-US" sz="2800" dirty="0"/>
          </a:p>
          <a:p>
            <a:r>
              <a:rPr lang="en-US" sz="5600" dirty="0">
                <a:latin typeface="Arial" panose="020B0604020202020204" pitchFamily="34" charset="0"/>
                <a:cs typeface="Arial" panose="020B0604020202020204" pitchFamily="34" charset="0"/>
              </a:rPr>
              <a:t>A heavy object falling </a:t>
            </a:r>
            <a:r>
              <a:rPr lang="en-US" sz="5600" dirty="0" smtClean="0">
                <a:latin typeface="Arial" panose="020B0604020202020204" pitchFamily="34" charset="0"/>
                <a:cs typeface="Arial" panose="020B0604020202020204" pitchFamily="34" charset="0"/>
              </a:rPr>
              <a:t>or </a:t>
            </a:r>
            <a:r>
              <a:rPr lang="en-US" sz="5600" dirty="0">
                <a:latin typeface="Arial" panose="020B0604020202020204" pitchFamily="34" charset="0"/>
                <a:cs typeface="Arial" panose="020B0604020202020204" pitchFamily="34" charset="0"/>
              </a:rPr>
              <a:t>large animal stepping </a:t>
            </a:r>
            <a:r>
              <a:rPr lang="en-US" sz="5600" dirty="0" smtClean="0">
                <a:latin typeface="Arial" panose="020B0604020202020204" pitchFamily="34" charset="0"/>
                <a:cs typeface="Arial" panose="020B0604020202020204" pitchFamily="34" charset="0"/>
              </a:rPr>
              <a:t>on </a:t>
            </a:r>
            <a:r>
              <a:rPr lang="en-US" sz="5600" dirty="0">
                <a:latin typeface="Arial" panose="020B0604020202020204" pitchFamily="34" charset="0"/>
                <a:cs typeface="Arial" panose="020B0604020202020204" pitchFamily="34" charset="0"/>
              </a:rPr>
              <a:t>the foot</a:t>
            </a:r>
            <a:r>
              <a:rPr lang="en-US" sz="5600" dirty="0" smtClean="0">
                <a:latin typeface="Arial" panose="020B0604020202020204" pitchFamily="34" charset="0"/>
                <a:cs typeface="Arial" panose="020B0604020202020204" pitchFamily="34" charset="0"/>
              </a:rPr>
              <a:t>;</a:t>
            </a:r>
          </a:p>
          <a:p>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A heavy object rolling over the foot;</a:t>
            </a:r>
          </a:p>
          <a:p>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A sharp object penetrating the sole of the foot or cutting through the top;</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Ignition of flammable or explosive vapors or </a:t>
            </a:r>
            <a:r>
              <a:rPr lang="en-US" sz="5600" dirty="0" smtClean="0">
                <a:latin typeface="Arial" panose="020B0604020202020204" pitchFamily="34" charset="0"/>
                <a:cs typeface="Arial" panose="020B0604020202020204" pitchFamily="34" charset="0"/>
              </a:rPr>
              <a:t>dusts </a:t>
            </a:r>
            <a:r>
              <a:rPr lang="en-US" sz="5600" dirty="0">
                <a:latin typeface="Arial" panose="020B0604020202020204" pitchFamily="34" charset="0"/>
                <a:cs typeface="Arial" panose="020B0604020202020204" pitchFamily="34" charset="0"/>
              </a:rPr>
              <a:t>from static electricity </a:t>
            </a:r>
            <a:r>
              <a:rPr lang="en-US" sz="5600" dirty="0" smtClean="0">
                <a:latin typeface="Arial" panose="020B0604020202020204" pitchFamily="34" charset="0"/>
                <a:cs typeface="Arial" panose="020B0604020202020204" pitchFamily="34" charset="0"/>
              </a:rPr>
              <a:t>discharged </a:t>
            </a:r>
            <a:r>
              <a:rPr lang="en-US" sz="5600" dirty="0">
                <a:latin typeface="Arial" panose="020B0604020202020204" pitchFamily="34" charset="0"/>
                <a:cs typeface="Arial" panose="020B0604020202020204" pitchFamily="34" charset="0"/>
              </a:rPr>
              <a:t>between the </a:t>
            </a:r>
            <a:endParaRPr lang="en-US" sz="5600" dirty="0" smtClean="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foot </a:t>
            </a:r>
            <a:r>
              <a:rPr lang="en-US" sz="5600" dirty="0">
                <a:latin typeface="Arial" panose="020B0604020202020204" pitchFamily="34" charset="0"/>
                <a:cs typeface="Arial" panose="020B0604020202020204" pitchFamily="34" charset="0"/>
              </a:rPr>
              <a:t>and walking surface;</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Accidental contact with low voltage (AC&gt;50V &lt; 600 V) live electrical systems;</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Contact with high voltage systems;</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Chainsaw usage (or similar cut hazard);</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Contact with chemicals, </a:t>
            </a:r>
            <a:r>
              <a:rPr lang="en-US" sz="5600" dirty="0" smtClean="0">
                <a:latin typeface="Arial" panose="020B0604020202020204" pitchFamily="34" charset="0"/>
                <a:cs typeface="Arial" panose="020B0604020202020204" pitchFamily="34" charset="0"/>
              </a:rPr>
              <a:t>potentially </a:t>
            </a:r>
            <a:r>
              <a:rPr lang="en-US" sz="5600" dirty="0">
                <a:latin typeface="Arial" panose="020B0604020202020204" pitchFamily="34" charset="0"/>
                <a:cs typeface="Arial" panose="020B0604020202020204" pitchFamily="34" charset="0"/>
              </a:rPr>
              <a:t>infectious human body fluids, or human </a:t>
            </a:r>
            <a:r>
              <a:rPr lang="en-US" sz="5600" dirty="0" smtClean="0">
                <a:latin typeface="Arial" panose="020B0604020202020204" pitchFamily="34" charset="0"/>
                <a:cs typeface="Arial" panose="020B0604020202020204" pitchFamily="34" charset="0"/>
              </a:rPr>
              <a:t>pathogens</a:t>
            </a:r>
            <a:r>
              <a:rPr lang="en-US" sz="5600" dirty="0">
                <a:latin typeface="Arial" panose="020B0604020202020204" pitchFamily="34" charset="0"/>
                <a:cs typeface="Arial" panose="020B0604020202020204" pitchFamily="34" charset="0"/>
              </a:rPr>
              <a:t>;</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Molten </a:t>
            </a:r>
            <a:r>
              <a:rPr lang="en-US" sz="5600" dirty="0" smtClean="0">
                <a:latin typeface="Arial" panose="020B0604020202020204" pitchFamily="34" charset="0"/>
                <a:cs typeface="Arial" panose="020B0604020202020204" pitchFamily="34" charset="0"/>
              </a:rPr>
              <a:t>metals splashing </a:t>
            </a:r>
            <a:r>
              <a:rPr lang="en-US" sz="5600" dirty="0">
                <a:latin typeface="Arial" panose="020B0604020202020204" pitchFamily="34" charset="0"/>
                <a:cs typeface="Arial" panose="020B0604020202020204" pitchFamily="34" charset="0"/>
              </a:rPr>
              <a:t>on the foot;</a:t>
            </a:r>
          </a:p>
          <a:p>
            <a:pPr marL="0" indent="0">
              <a:buNone/>
            </a:pPr>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Slips or falls due to wet or slippery surfaces, or rough </a:t>
            </a:r>
            <a:r>
              <a:rPr lang="en-US" sz="5600" dirty="0" smtClean="0">
                <a:latin typeface="Arial" panose="020B0604020202020204" pitchFamily="34" charset="0"/>
                <a:cs typeface="Arial" panose="020B0604020202020204" pitchFamily="34" charset="0"/>
              </a:rPr>
              <a:t>terrain</a:t>
            </a:r>
            <a:r>
              <a:rPr lang="en-US" sz="5600" dirty="0">
                <a:latin typeface="Arial" panose="020B0604020202020204" pitchFamily="34" charset="0"/>
                <a:cs typeface="Arial" panose="020B0604020202020204" pitchFamily="34" charset="0"/>
              </a:rPr>
              <a:t>;</a:t>
            </a:r>
          </a:p>
          <a:p>
            <a:pPr marL="0" indent="0">
              <a:buNone/>
            </a:pPr>
            <a:endParaRPr lang="en-US" sz="64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Environmental conditions (e.g., extreme heat/cold, </a:t>
            </a:r>
            <a:r>
              <a:rPr lang="en-US" sz="5600" dirty="0" smtClean="0">
                <a:latin typeface="Arial" panose="020B0604020202020204" pitchFamily="34" charset="0"/>
                <a:cs typeface="Arial" panose="020B0604020202020204" pitchFamily="34" charset="0"/>
              </a:rPr>
              <a:t>bites </a:t>
            </a:r>
            <a:r>
              <a:rPr lang="en-US" sz="5600" dirty="0">
                <a:latin typeface="Arial" panose="020B0604020202020204" pitchFamily="34" charset="0"/>
                <a:cs typeface="Arial" panose="020B0604020202020204" pitchFamily="34" charset="0"/>
              </a:rPr>
              <a:t>from venomous </a:t>
            </a:r>
            <a:r>
              <a:rPr lang="en-US" sz="5600" dirty="0" smtClean="0">
                <a:latin typeface="Arial" panose="020B0604020202020204" pitchFamily="34" charset="0"/>
                <a:cs typeface="Arial" panose="020B0604020202020204" pitchFamily="34" charset="0"/>
              </a:rPr>
              <a:t>snakes)</a:t>
            </a:r>
          </a:p>
          <a:p>
            <a:endParaRPr lang="en-US" sz="5600" dirty="0">
              <a:latin typeface="Arial" panose="020B0604020202020204" pitchFamily="34" charset="0"/>
              <a:cs typeface="Arial" panose="020B0604020202020204" pitchFamily="34" charset="0"/>
            </a:endParaRPr>
          </a:p>
          <a:p>
            <a:r>
              <a:rPr lang="en-US" sz="5600" b="1" u="sng" dirty="0" smtClean="0">
                <a:latin typeface="Arial" panose="020B0604020202020204" pitchFamily="34" charset="0"/>
                <a:cs typeface="Arial" panose="020B0604020202020204" pitchFamily="34" charset="0"/>
              </a:rPr>
              <a:t>YOU MUST WEAR SAFETY SHOES IF YOU WORK IN ANY OF THESE CONDITIONS</a:t>
            </a:r>
            <a:endParaRPr lang="en-US" sz="5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65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1745</Words>
  <Application>Microsoft Office PowerPoint</Application>
  <PresentationFormat>On-screen Show (4:3)</PresentationFormat>
  <Paragraphs>174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Foot Protection for Employees in the Trades  </vt:lpstr>
      <vt:lpstr>DO YOU WANT THIS TO HAPPEN TO YOU!!!</vt:lpstr>
      <vt:lpstr>FACT</vt:lpstr>
      <vt:lpstr>CATEGORIES OF FOOT INJURIES</vt:lpstr>
      <vt:lpstr>OTHER FOOT PROBLEMS</vt:lpstr>
      <vt:lpstr> What are some specific examples of workplace foot injuries? </vt:lpstr>
      <vt:lpstr>HOW IS THE TYPE OF FOOTWEAR YOU MUST WEAR, DETERMINED?</vt:lpstr>
      <vt:lpstr>CHARACTERISTICS OF SHOES WORN BY ALL EMPLOYEES IN THE TRADES</vt:lpstr>
      <vt:lpstr>ADDITIONAL FOOT PROTECTION IS REQUIRED IF THERE IS RISK OF INJURY DUE TO:</vt:lpstr>
      <vt:lpstr>How Do You Determine the Type of Footwear to Use and What Are the Consequences For Not Doing So?</vt:lpstr>
      <vt:lpstr>TYPES OF SAFETY SHOES</vt:lpstr>
      <vt:lpstr>ASTM TOE IMPACT RATING</vt:lpstr>
      <vt:lpstr>ASTM TOE COMPRESSION RATING</vt:lpstr>
      <vt:lpstr>ASTM METATARSAL PROTECTION </vt:lpstr>
      <vt:lpstr>ASTM PUNCTURE PROTECTION</vt:lpstr>
      <vt:lpstr>OTHER RATINGS</vt:lpstr>
      <vt:lpstr> When buying footwear for work you should take also the following advice:  </vt:lpstr>
      <vt:lpstr>SUMMARY</vt:lpstr>
      <vt:lpstr>IT’S YOUR FEET, SO:</vt:lpstr>
      <vt:lpstr>SOURCES OF INFORMATION</vt:lpstr>
      <vt:lpstr>NOW FOR THE QUIZ</vt:lpstr>
      <vt:lpstr>QUESTION 1</vt:lpstr>
      <vt:lpstr>Answer to Question 1</vt:lpstr>
      <vt:lpstr>Question 2</vt:lpstr>
      <vt:lpstr>Answer to Question 2</vt:lpstr>
      <vt:lpstr>Question 3</vt:lpstr>
      <vt:lpstr>Answer to Question 3</vt:lpstr>
      <vt:lpstr>Question 4</vt:lpstr>
      <vt:lpstr>Answer to Question 4</vt:lpstr>
      <vt:lpstr>Question 5</vt:lpstr>
      <vt:lpstr>Answer to Question 5</vt:lpstr>
    </vt:vector>
  </TitlesOfParts>
  <Company>Louisiana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Protection for Employees in the Trades</dc:title>
  <dc:creator>egriswold</dc:creator>
  <cp:lastModifiedBy>egriswold</cp:lastModifiedBy>
  <cp:revision>23</cp:revision>
  <dcterms:created xsi:type="dcterms:W3CDTF">2014-05-19T13:13:18Z</dcterms:created>
  <dcterms:modified xsi:type="dcterms:W3CDTF">2014-05-27T13:17:20Z</dcterms:modified>
</cp:coreProperties>
</file>