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5" r:id="rId1"/>
    <p:sldMasterId id="2147483800" r:id="rId2"/>
  </p:sldMasterIdLst>
  <p:notesMasterIdLst>
    <p:notesMasterId r:id="rId24"/>
  </p:notesMasterIdLst>
  <p:handoutMasterIdLst>
    <p:handoutMasterId r:id="rId25"/>
  </p:handoutMasterIdLst>
  <p:sldIdLst>
    <p:sldId id="256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05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559">
          <p15:clr>
            <a:srgbClr val="A4A3A4"/>
          </p15:clr>
        </p15:guide>
        <p15:guide id="4" pos="4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ie Newnham" initials="KN" lastIdx="18" clrIdx="0"/>
  <p:cmAuthor id="1" name="Andy Stauffe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ADDBE"/>
    <a:srgbClr val="F3E8BE"/>
    <a:srgbClr val="DAC9E2"/>
    <a:srgbClr val="DBBFBB"/>
    <a:srgbClr val="CDDDEC"/>
    <a:srgbClr val="D6B328"/>
    <a:srgbClr val="864C9E"/>
    <a:srgbClr val="8F3021"/>
    <a:srgbClr val="588E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25" autoAdjust="0"/>
    <p:restoredTop sz="95059" autoAdjust="0"/>
  </p:normalViewPr>
  <p:slideViewPr>
    <p:cSldViewPr snapToGrid="0" snapToObjects="1">
      <p:cViewPr varScale="1">
        <p:scale>
          <a:sx n="80" d="100"/>
          <a:sy n="80" d="100"/>
        </p:scale>
        <p:origin x="858" y="84"/>
      </p:cViewPr>
      <p:guideLst>
        <p:guide orient="horz" pos="2160"/>
        <p:guide pos="2880"/>
        <p:guide orient="horz" pos="559"/>
        <p:guide pos="4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382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146A62-F903-42B9-AC8F-3DBD8098755F}" type="doc">
      <dgm:prSet loTypeId="urn:microsoft.com/office/officeart/2005/8/layout/process4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56928E63-EA38-47D1-B8F0-D32B34310C2B}">
      <dgm:prSet/>
      <dgm:spPr/>
      <dgm:t>
        <a:bodyPr/>
        <a:lstStyle/>
        <a:p>
          <a:pPr rtl="0"/>
          <a:r>
            <a:rPr lang="en-US" b="1" dirty="0">
              <a:solidFill>
                <a:srgbClr val="006600"/>
              </a:solidFill>
            </a:rPr>
            <a:t>1. Create a hazardous chemical inventory</a:t>
          </a:r>
          <a:endParaRPr lang="en-US" dirty="0">
            <a:solidFill>
              <a:srgbClr val="006600"/>
            </a:solidFill>
          </a:endParaRPr>
        </a:p>
      </dgm:t>
    </dgm:pt>
    <dgm:pt modelId="{621B7B76-44CF-4D0A-B567-73655E06C2BD}" type="parTrans" cxnId="{4A734DC7-0E54-4C42-926B-381459090B1C}">
      <dgm:prSet/>
      <dgm:spPr/>
      <dgm:t>
        <a:bodyPr/>
        <a:lstStyle/>
        <a:p>
          <a:endParaRPr lang="en-US">
            <a:solidFill>
              <a:srgbClr val="006600"/>
            </a:solidFill>
          </a:endParaRPr>
        </a:p>
      </dgm:t>
    </dgm:pt>
    <dgm:pt modelId="{4E5DCE58-05B0-422E-9A06-C9DD54F5371E}" type="sibTrans" cxnId="{4A734DC7-0E54-4C42-926B-381459090B1C}">
      <dgm:prSet/>
      <dgm:spPr/>
      <dgm:t>
        <a:bodyPr/>
        <a:lstStyle/>
        <a:p>
          <a:endParaRPr lang="en-US">
            <a:solidFill>
              <a:srgbClr val="006600"/>
            </a:solidFill>
          </a:endParaRPr>
        </a:p>
      </dgm:t>
    </dgm:pt>
    <dgm:pt modelId="{0A21BFD5-74D7-4762-AF56-E819EF90F15B}">
      <dgm:prSet/>
      <dgm:spPr/>
      <dgm:t>
        <a:bodyPr/>
        <a:lstStyle/>
        <a:p>
          <a:pPr rtl="0"/>
          <a:r>
            <a:rPr lang="en-US" b="1" dirty="0">
              <a:solidFill>
                <a:srgbClr val="006600"/>
              </a:solidFill>
            </a:rPr>
            <a:t>2. Ensure each chemical has a GHS-style safety data sheet</a:t>
          </a:r>
          <a:endParaRPr lang="en-US" dirty="0">
            <a:solidFill>
              <a:srgbClr val="006600"/>
            </a:solidFill>
          </a:endParaRPr>
        </a:p>
      </dgm:t>
    </dgm:pt>
    <dgm:pt modelId="{2A443E47-A855-461F-A826-48A3E0A35583}" type="parTrans" cxnId="{F5A37438-F0D1-4778-B689-016F218F5BC4}">
      <dgm:prSet/>
      <dgm:spPr/>
      <dgm:t>
        <a:bodyPr/>
        <a:lstStyle/>
        <a:p>
          <a:endParaRPr lang="en-US">
            <a:solidFill>
              <a:srgbClr val="006600"/>
            </a:solidFill>
          </a:endParaRPr>
        </a:p>
      </dgm:t>
    </dgm:pt>
    <dgm:pt modelId="{4A6FB1D6-9DFE-4E45-83CD-006F870E9E40}" type="sibTrans" cxnId="{F5A37438-F0D1-4778-B689-016F218F5BC4}">
      <dgm:prSet/>
      <dgm:spPr/>
      <dgm:t>
        <a:bodyPr/>
        <a:lstStyle/>
        <a:p>
          <a:endParaRPr lang="en-US">
            <a:solidFill>
              <a:srgbClr val="006600"/>
            </a:solidFill>
          </a:endParaRPr>
        </a:p>
      </dgm:t>
    </dgm:pt>
    <dgm:pt modelId="{DBB7E07A-9A79-450D-BE7C-5B2DF963166F}">
      <dgm:prSet/>
      <dgm:spPr/>
      <dgm:t>
        <a:bodyPr/>
        <a:lstStyle/>
        <a:p>
          <a:pPr rtl="0"/>
          <a:r>
            <a:rPr lang="en-US" b="1" dirty="0">
              <a:solidFill>
                <a:srgbClr val="006600"/>
              </a:solidFill>
            </a:rPr>
            <a:t>3. Ensure each chemical container is properly labeled</a:t>
          </a:r>
        </a:p>
      </dgm:t>
    </dgm:pt>
    <dgm:pt modelId="{366828E9-8393-42F1-8A05-CED09C33413A}" type="parTrans" cxnId="{7668E972-BDA4-4826-82C2-12C94929F1AE}">
      <dgm:prSet/>
      <dgm:spPr/>
      <dgm:t>
        <a:bodyPr/>
        <a:lstStyle/>
        <a:p>
          <a:endParaRPr lang="en-US">
            <a:solidFill>
              <a:srgbClr val="006600"/>
            </a:solidFill>
          </a:endParaRPr>
        </a:p>
      </dgm:t>
    </dgm:pt>
    <dgm:pt modelId="{5206DC24-F6B5-4A84-985B-950A4805CBD8}" type="sibTrans" cxnId="{7668E972-BDA4-4826-82C2-12C94929F1AE}">
      <dgm:prSet/>
      <dgm:spPr/>
      <dgm:t>
        <a:bodyPr/>
        <a:lstStyle/>
        <a:p>
          <a:endParaRPr lang="en-US">
            <a:solidFill>
              <a:srgbClr val="006600"/>
            </a:solidFill>
          </a:endParaRPr>
        </a:p>
      </dgm:t>
    </dgm:pt>
    <dgm:pt modelId="{63194C0C-672F-4480-88C0-3968088F9398}">
      <dgm:prSet/>
      <dgm:spPr/>
      <dgm:t>
        <a:bodyPr/>
        <a:lstStyle/>
        <a:p>
          <a:pPr rtl="0"/>
          <a:r>
            <a:rPr lang="en-US" b="1" dirty="0">
              <a:solidFill>
                <a:srgbClr val="006600"/>
              </a:solidFill>
            </a:rPr>
            <a:t>4. Create and implement an employee training program</a:t>
          </a:r>
          <a:endParaRPr lang="en-US" dirty="0">
            <a:solidFill>
              <a:srgbClr val="006600"/>
            </a:solidFill>
          </a:endParaRPr>
        </a:p>
      </dgm:t>
    </dgm:pt>
    <dgm:pt modelId="{7C62ADBD-FE0E-40F5-ADB1-2E0E4925374F}" type="parTrans" cxnId="{45C4495F-E838-4894-A4C8-33E0B46E889B}">
      <dgm:prSet/>
      <dgm:spPr/>
      <dgm:t>
        <a:bodyPr/>
        <a:lstStyle/>
        <a:p>
          <a:endParaRPr lang="en-US">
            <a:solidFill>
              <a:srgbClr val="006600"/>
            </a:solidFill>
          </a:endParaRPr>
        </a:p>
      </dgm:t>
    </dgm:pt>
    <dgm:pt modelId="{68B635A8-0F32-4AB5-9CE7-FDAD5732AECF}" type="sibTrans" cxnId="{45C4495F-E838-4894-A4C8-33E0B46E889B}">
      <dgm:prSet/>
      <dgm:spPr/>
      <dgm:t>
        <a:bodyPr/>
        <a:lstStyle/>
        <a:p>
          <a:endParaRPr lang="en-US">
            <a:solidFill>
              <a:srgbClr val="006600"/>
            </a:solidFill>
          </a:endParaRPr>
        </a:p>
      </dgm:t>
    </dgm:pt>
    <dgm:pt modelId="{C2317109-FCC6-4936-BC6D-A01A9BE8B653}">
      <dgm:prSet/>
      <dgm:spPr/>
      <dgm:t>
        <a:bodyPr/>
        <a:lstStyle/>
        <a:p>
          <a:pPr rtl="0"/>
          <a:r>
            <a:rPr lang="en-US" b="1" dirty="0">
              <a:solidFill>
                <a:srgbClr val="006600"/>
              </a:solidFill>
            </a:rPr>
            <a:t>5. Develop a written </a:t>
          </a:r>
          <a:r>
            <a:rPr lang="en-US" b="1" dirty="0" err="1">
              <a:solidFill>
                <a:srgbClr val="006600"/>
              </a:solidFill>
            </a:rPr>
            <a:t>HazCom</a:t>
          </a:r>
          <a:r>
            <a:rPr lang="en-US" b="1" dirty="0">
              <a:solidFill>
                <a:srgbClr val="006600"/>
              </a:solidFill>
            </a:rPr>
            <a:t> program</a:t>
          </a:r>
          <a:endParaRPr lang="en-US" dirty="0">
            <a:solidFill>
              <a:srgbClr val="006600"/>
            </a:solidFill>
          </a:endParaRPr>
        </a:p>
      </dgm:t>
    </dgm:pt>
    <dgm:pt modelId="{DA16C8C9-2C78-48E0-8FCC-529719B54251}" type="parTrans" cxnId="{6A89D7E1-AFD8-49C3-B59F-318D958816DB}">
      <dgm:prSet/>
      <dgm:spPr/>
      <dgm:t>
        <a:bodyPr/>
        <a:lstStyle/>
        <a:p>
          <a:endParaRPr lang="en-US">
            <a:solidFill>
              <a:srgbClr val="006600"/>
            </a:solidFill>
          </a:endParaRPr>
        </a:p>
      </dgm:t>
    </dgm:pt>
    <dgm:pt modelId="{9A09AB16-ECDF-4672-8DD2-BBF89C8849CE}" type="sibTrans" cxnId="{6A89D7E1-AFD8-49C3-B59F-318D958816DB}">
      <dgm:prSet/>
      <dgm:spPr/>
      <dgm:t>
        <a:bodyPr/>
        <a:lstStyle/>
        <a:p>
          <a:endParaRPr lang="en-US">
            <a:solidFill>
              <a:srgbClr val="006600"/>
            </a:solidFill>
          </a:endParaRPr>
        </a:p>
      </dgm:t>
    </dgm:pt>
    <dgm:pt modelId="{950AB0EF-74FE-42D3-9C53-75091A2EF4CF}" type="pres">
      <dgm:prSet presAssocID="{95146A62-F903-42B9-AC8F-3DBD8098755F}" presName="Name0" presStyleCnt="0">
        <dgm:presLayoutVars>
          <dgm:dir/>
          <dgm:animLvl val="lvl"/>
          <dgm:resizeHandles val="exact"/>
        </dgm:presLayoutVars>
      </dgm:prSet>
      <dgm:spPr/>
    </dgm:pt>
    <dgm:pt modelId="{27EFFFD1-918D-454B-9D52-DC325A879999}" type="pres">
      <dgm:prSet presAssocID="{C2317109-FCC6-4936-BC6D-A01A9BE8B653}" presName="boxAndChildren" presStyleCnt="0"/>
      <dgm:spPr/>
    </dgm:pt>
    <dgm:pt modelId="{3F47BC52-8B6F-47D2-AF25-306351FB330C}" type="pres">
      <dgm:prSet presAssocID="{C2317109-FCC6-4936-BC6D-A01A9BE8B653}" presName="parentTextBox" presStyleLbl="node1" presStyleIdx="0" presStyleCnt="5"/>
      <dgm:spPr/>
    </dgm:pt>
    <dgm:pt modelId="{E5D3584F-85F4-4905-96CF-DE0B97C5B185}" type="pres">
      <dgm:prSet presAssocID="{68B635A8-0F32-4AB5-9CE7-FDAD5732AECF}" presName="sp" presStyleCnt="0"/>
      <dgm:spPr/>
    </dgm:pt>
    <dgm:pt modelId="{3B6ACDA9-8927-490D-BC90-41B5CB6AB9E8}" type="pres">
      <dgm:prSet presAssocID="{63194C0C-672F-4480-88C0-3968088F9398}" presName="arrowAndChildren" presStyleCnt="0"/>
      <dgm:spPr/>
    </dgm:pt>
    <dgm:pt modelId="{9FE91F45-5C55-4DD2-94AA-75D6A41A4B33}" type="pres">
      <dgm:prSet presAssocID="{63194C0C-672F-4480-88C0-3968088F9398}" presName="parentTextArrow" presStyleLbl="node1" presStyleIdx="1" presStyleCnt="5"/>
      <dgm:spPr/>
    </dgm:pt>
    <dgm:pt modelId="{6ADF11CC-3C1C-4A84-8C01-4E625AAE6986}" type="pres">
      <dgm:prSet presAssocID="{5206DC24-F6B5-4A84-985B-950A4805CBD8}" presName="sp" presStyleCnt="0"/>
      <dgm:spPr/>
    </dgm:pt>
    <dgm:pt modelId="{0F9C3FEC-7299-4792-AE60-6D8485425602}" type="pres">
      <dgm:prSet presAssocID="{DBB7E07A-9A79-450D-BE7C-5B2DF963166F}" presName="arrowAndChildren" presStyleCnt="0"/>
      <dgm:spPr/>
    </dgm:pt>
    <dgm:pt modelId="{E8CF83F4-FA8C-44A5-8F82-5E2CEDCBC176}" type="pres">
      <dgm:prSet presAssocID="{DBB7E07A-9A79-450D-BE7C-5B2DF963166F}" presName="parentTextArrow" presStyleLbl="node1" presStyleIdx="2" presStyleCnt="5"/>
      <dgm:spPr/>
    </dgm:pt>
    <dgm:pt modelId="{6940AFD7-94AD-48DE-A44F-FCFE5786B08B}" type="pres">
      <dgm:prSet presAssocID="{4A6FB1D6-9DFE-4E45-83CD-006F870E9E40}" presName="sp" presStyleCnt="0"/>
      <dgm:spPr/>
    </dgm:pt>
    <dgm:pt modelId="{6FF7D0B0-1B9D-4C2F-874D-50A29C70F84D}" type="pres">
      <dgm:prSet presAssocID="{0A21BFD5-74D7-4762-AF56-E819EF90F15B}" presName="arrowAndChildren" presStyleCnt="0"/>
      <dgm:spPr/>
    </dgm:pt>
    <dgm:pt modelId="{A921FA08-B5EC-4F2B-AB75-10234A93A91C}" type="pres">
      <dgm:prSet presAssocID="{0A21BFD5-74D7-4762-AF56-E819EF90F15B}" presName="parentTextArrow" presStyleLbl="node1" presStyleIdx="3" presStyleCnt="5"/>
      <dgm:spPr/>
    </dgm:pt>
    <dgm:pt modelId="{8DE863DD-8B3A-4C17-A9DF-31A5FC0CB486}" type="pres">
      <dgm:prSet presAssocID="{4E5DCE58-05B0-422E-9A06-C9DD54F5371E}" presName="sp" presStyleCnt="0"/>
      <dgm:spPr/>
    </dgm:pt>
    <dgm:pt modelId="{B12AC07E-07B4-4839-BE32-5D161297BCE8}" type="pres">
      <dgm:prSet presAssocID="{56928E63-EA38-47D1-B8F0-D32B34310C2B}" presName="arrowAndChildren" presStyleCnt="0"/>
      <dgm:spPr/>
    </dgm:pt>
    <dgm:pt modelId="{A69C30A4-5CBF-4144-93A5-696D62FE9EDF}" type="pres">
      <dgm:prSet presAssocID="{56928E63-EA38-47D1-B8F0-D32B34310C2B}" presName="parentTextArrow" presStyleLbl="node1" presStyleIdx="4" presStyleCnt="5"/>
      <dgm:spPr/>
    </dgm:pt>
  </dgm:ptLst>
  <dgm:cxnLst>
    <dgm:cxn modelId="{4A6E0303-EF2B-405B-86CB-B81A3AAB1108}" type="presOf" srcId="{DBB7E07A-9A79-450D-BE7C-5B2DF963166F}" destId="{E8CF83F4-FA8C-44A5-8F82-5E2CEDCBC176}" srcOrd="0" destOrd="0" presId="urn:microsoft.com/office/officeart/2005/8/layout/process4"/>
    <dgm:cxn modelId="{40C65F1A-18BE-4F18-8B3E-643DC6824E32}" type="presOf" srcId="{56928E63-EA38-47D1-B8F0-D32B34310C2B}" destId="{A69C30A4-5CBF-4144-93A5-696D62FE9EDF}" srcOrd="0" destOrd="0" presId="urn:microsoft.com/office/officeart/2005/8/layout/process4"/>
    <dgm:cxn modelId="{F5A37438-F0D1-4778-B689-016F218F5BC4}" srcId="{95146A62-F903-42B9-AC8F-3DBD8098755F}" destId="{0A21BFD5-74D7-4762-AF56-E819EF90F15B}" srcOrd="1" destOrd="0" parTransId="{2A443E47-A855-461F-A826-48A3E0A35583}" sibTransId="{4A6FB1D6-9DFE-4E45-83CD-006F870E9E40}"/>
    <dgm:cxn modelId="{45C4495F-E838-4894-A4C8-33E0B46E889B}" srcId="{95146A62-F903-42B9-AC8F-3DBD8098755F}" destId="{63194C0C-672F-4480-88C0-3968088F9398}" srcOrd="3" destOrd="0" parTransId="{7C62ADBD-FE0E-40F5-ADB1-2E0E4925374F}" sibTransId="{68B635A8-0F32-4AB5-9CE7-FDAD5732AECF}"/>
    <dgm:cxn modelId="{95103A66-839C-42DA-B493-63D53D5B2E4A}" type="presOf" srcId="{63194C0C-672F-4480-88C0-3968088F9398}" destId="{9FE91F45-5C55-4DD2-94AA-75D6A41A4B33}" srcOrd="0" destOrd="0" presId="urn:microsoft.com/office/officeart/2005/8/layout/process4"/>
    <dgm:cxn modelId="{85839052-F191-46C2-837F-E35AEE107552}" type="presOf" srcId="{C2317109-FCC6-4936-BC6D-A01A9BE8B653}" destId="{3F47BC52-8B6F-47D2-AF25-306351FB330C}" srcOrd="0" destOrd="0" presId="urn:microsoft.com/office/officeart/2005/8/layout/process4"/>
    <dgm:cxn modelId="{7668E972-BDA4-4826-82C2-12C94929F1AE}" srcId="{95146A62-F903-42B9-AC8F-3DBD8098755F}" destId="{DBB7E07A-9A79-450D-BE7C-5B2DF963166F}" srcOrd="2" destOrd="0" parTransId="{366828E9-8393-42F1-8A05-CED09C33413A}" sibTransId="{5206DC24-F6B5-4A84-985B-950A4805CBD8}"/>
    <dgm:cxn modelId="{4A734DC7-0E54-4C42-926B-381459090B1C}" srcId="{95146A62-F903-42B9-AC8F-3DBD8098755F}" destId="{56928E63-EA38-47D1-B8F0-D32B34310C2B}" srcOrd="0" destOrd="0" parTransId="{621B7B76-44CF-4D0A-B567-73655E06C2BD}" sibTransId="{4E5DCE58-05B0-422E-9A06-C9DD54F5371E}"/>
    <dgm:cxn modelId="{6A89D7E1-AFD8-49C3-B59F-318D958816DB}" srcId="{95146A62-F903-42B9-AC8F-3DBD8098755F}" destId="{C2317109-FCC6-4936-BC6D-A01A9BE8B653}" srcOrd="4" destOrd="0" parTransId="{DA16C8C9-2C78-48E0-8FCC-529719B54251}" sibTransId="{9A09AB16-ECDF-4672-8DD2-BBF89C8849CE}"/>
    <dgm:cxn modelId="{846C6FEB-0980-43CA-89BA-074142AF5B92}" type="presOf" srcId="{95146A62-F903-42B9-AC8F-3DBD8098755F}" destId="{950AB0EF-74FE-42D3-9C53-75091A2EF4CF}" srcOrd="0" destOrd="0" presId="urn:microsoft.com/office/officeart/2005/8/layout/process4"/>
    <dgm:cxn modelId="{C5A465F4-43C8-497B-BA52-9B3EDE9F284C}" type="presOf" srcId="{0A21BFD5-74D7-4762-AF56-E819EF90F15B}" destId="{A921FA08-B5EC-4F2B-AB75-10234A93A91C}" srcOrd="0" destOrd="0" presId="urn:microsoft.com/office/officeart/2005/8/layout/process4"/>
    <dgm:cxn modelId="{474876E6-43AE-40CC-A066-FBD149FCB6D2}" type="presParOf" srcId="{950AB0EF-74FE-42D3-9C53-75091A2EF4CF}" destId="{27EFFFD1-918D-454B-9D52-DC325A879999}" srcOrd="0" destOrd="0" presId="urn:microsoft.com/office/officeart/2005/8/layout/process4"/>
    <dgm:cxn modelId="{7B38C7A1-89BB-44D6-8D59-5CFF239874D3}" type="presParOf" srcId="{27EFFFD1-918D-454B-9D52-DC325A879999}" destId="{3F47BC52-8B6F-47D2-AF25-306351FB330C}" srcOrd="0" destOrd="0" presId="urn:microsoft.com/office/officeart/2005/8/layout/process4"/>
    <dgm:cxn modelId="{84323A47-A499-443A-9FC3-2DB31FF2376D}" type="presParOf" srcId="{950AB0EF-74FE-42D3-9C53-75091A2EF4CF}" destId="{E5D3584F-85F4-4905-96CF-DE0B97C5B185}" srcOrd="1" destOrd="0" presId="urn:microsoft.com/office/officeart/2005/8/layout/process4"/>
    <dgm:cxn modelId="{9307F534-FDBE-443E-83C2-86FEC91BF2E0}" type="presParOf" srcId="{950AB0EF-74FE-42D3-9C53-75091A2EF4CF}" destId="{3B6ACDA9-8927-490D-BC90-41B5CB6AB9E8}" srcOrd="2" destOrd="0" presId="urn:microsoft.com/office/officeart/2005/8/layout/process4"/>
    <dgm:cxn modelId="{6F6D6948-254B-4FB1-8C12-FF5039C066F5}" type="presParOf" srcId="{3B6ACDA9-8927-490D-BC90-41B5CB6AB9E8}" destId="{9FE91F45-5C55-4DD2-94AA-75D6A41A4B33}" srcOrd="0" destOrd="0" presId="urn:microsoft.com/office/officeart/2005/8/layout/process4"/>
    <dgm:cxn modelId="{BC396A67-D002-46B3-9A53-E102DC388BC1}" type="presParOf" srcId="{950AB0EF-74FE-42D3-9C53-75091A2EF4CF}" destId="{6ADF11CC-3C1C-4A84-8C01-4E625AAE6986}" srcOrd="3" destOrd="0" presId="urn:microsoft.com/office/officeart/2005/8/layout/process4"/>
    <dgm:cxn modelId="{6758D607-D60C-4228-B674-D3ADA0A89660}" type="presParOf" srcId="{950AB0EF-74FE-42D3-9C53-75091A2EF4CF}" destId="{0F9C3FEC-7299-4792-AE60-6D8485425602}" srcOrd="4" destOrd="0" presId="urn:microsoft.com/office/officeart/2005/8/layout/process4"/>
    <dgm:cxn modelId="{C1A38237-EC66-4D97-B37D-B956C1E093E0}" type="presParOf" srcId="{0F9C3FEC-7299-4792-AE60-6D8485425602}" destId="{E8CF83F4-FA8C-44A5-8F82-5E2CEDCBC176}" srcOrd="0" destOrd="0" presId="urn:microsoft.com/office/officeart/2005/8/layout/process4"/>
    <dgm:cxn modelId="{8370C698-6833-4B55-BDB7-F8F1FFD46730}" type="presParOf" srcId="{950AB0EF-74FE-42D3-9C53-75091A2EF4CF}" destId="{6940AFD7-94AD-48DE-A44F-FCFE5786B08B}" srcOrd="5" destOrd="0" presId="urn:microsoft.com/office/officeart/2005/8/layout/process4"/>
    <dgm:cxn modelId="{730DFB62-426F-4799-BB07-B1DF7BEBD308}" type="presParOf" srcId="{950AB0EF-74FE-42D3-9C53-75091A2EF4CF}" destId="{6FF7D0B0-1B9D-4C2F-874D-50A29C70F84D}" srcOrd="6" destOrd="0" presId="urn:microsoft.com/office/officeart/2005/8/layout/process4"/>
    <dgm:cxn modelId="{707590FC-53A4-4619-A903-1E0F7EF081F0}" type="presParOf" srcId="{6FF7D0B0-1B9D-4C2F-874D-50A29C70F84D}" destId="{A921FA08-B5EC-4F2B-AB75-10234A93A91C}" srcOrd="0" destOrd="0" presId="urn:microsoft.com/office/officeart/2005/8/layout/process4"/>
    <dgm:cxn modelId="{F1B436CC-0BE5-464D-9605-C271563C293C}" type="presParOf" srcId="{950AB0EF-74FE-42D3-9C53-75091A2EF4CF}" destId="{8DE863DD-8B3A-4C17-A9DF-31A5FC0CB486}" srcOrd="7" destOrd="0" presId="urn:microsoft.com/office/officeart/2005/8/layout/process4"/>
    <dgm:cxn modelId="{68F7287B-D9D9-4CC4-A9B4-5219C7A77814}" type="presParOf" srcId="{950AB0EF-74FE-42D3-9C53-75091A2EF4CF}" destId="{B12AC07E-07B4-4839-BE32-5D161297BCE8}" srcOrd="8" destOrd="0" presId="urn:microsoft.com/office/officeart/2005/8/layout/process4"/>
    <dgm:cxn modelId="{94619DA7-1D09-498C-83E0-C7DECAB49978}" type="presParOf" srcId="{B12AC07E-07B4-4839-BE32-5D161297BCE8}" destId="{A69C30A4-5CBF-4144-93A5-696D62FE9ED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E75ABF-6A43-4903-AB13-F651807A7030}" type="doc">
      <dgm:prSet loTypeId="urn:microsoft.com/office/officeart/2005/8/layout/vList5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AA7807F5-B0B1-4031-9084-B7FDC9C78505}">
      <dgm:prSet/>
      <dgm:spPr/>
      <dgm:t>
        <a:bodyPr/>
        <a:lstStyle/>
        <a:p>
          <a:pPr rtl="0"/>
          <a:r>
            <a:rPr lang="en-US" b="1" dirty="0" err="1">
              <a:solidFill>
                <a:srgbClr val="006600"/>
              </a:solidFill>
            </a:rPr>
            <a:t>HazCom</a:t>
          </a:r>
          <a:r>
            <a:rPr lang="en-US" b="1" dirty="0">
              <a:solidFill>
                <a:srgbClr val="006600"/>
              </a:solidFill>
            </a:rPr>
            <a:t> starts at the chemical manufacturing plant:</a:t>
          </a:r>
        </a:p>
      </dgm:t>
    </dgm:pt>
    <dgm:pt modelId="{3BA4BB3D-5569-4BA4-97CF-658F0A67981D}" type="parTrans" cxnId="{4143E038-7AB4-4AF5-BA5D-0659EE116CFB}">
      <dgm:prSet/>
      <dgm:spPr/>
      <dgm:t>
        <a:bodyPr/>
        <a:lstStyle/>
        <a:p>
          <a:endParaRPr lang="en-US">
            <a:solidFill>
              <a:srgbClr val="006600"/>
            </a:solidFill>
          </a:endParaRPr>
        </a:p>
      </dgm:t>
    </dgm:pt>
    <dgm:pt modelId="{52A9F187-E713-4A2D-A33A-109C74A63092}" type="sibTrans" cxnId="{4143E038-7AB4-4AF5-BA5D-0659EE116CFB}">
      <dgm:prSet/>
      <dgm:spPr/>
      <dgm:t>
        <a:bodyPr/>
        <a:lstStyle/>
        <a:p>
          <a:endParaRPr lang="en-US">
            <a:solidFill>
              <a:srgbClr val="006600"/>
            </a:solidFill>
          </a:endParaRPr>
        </a:p>
      </dgm:t>
    </dgm:pt>
    <dgm:pt modelId="{A8436EFA-F778-440D-B60C-D50C53CFC0EF}">
      <dgm:prSet/>
      <dgm:spPr/>
      <dgm:t>
        <a:bodyPr/>
        <a:lstStyle/>
        <a:p>
          <a:pPr rtl="0"/>
          <a:r>
            <a:rPr lang="en-US" b="1" dirty="0">
              <a:solidFill>
                <a:srgbClr val="006600"/>
              </a:solidFill>
            </a:rPr>
            <a:t>Chemists classify and categorize the chemical</a:t>
          </a:r>
        </a:p>
      </dgm:t>
    </dgm:pt>
    <dgm:pt modelId="{3D087D44-4959-4746-8E88-353F6B8BDB91}" type="parTrans" cxnId="{E7550D1C-D6E6-4D1F-8802-4EE976F2E47F}">
      <dgm:prSet/>
      <dgm:spPr/>
      <dgm:t>
        <a:bodyPr/>
        <a:lstStyle/>
        <a:p>
          <a:endParaRPr lang="en-US">
            <a:solidFill>
              <a:srgbClr val="006600"/>
            </a:solidFill>
          </a:endParaRPr>
        </a:p>
      </dgm:t>
    </dgm:pt>
    <dgm:pt modelId="{D6A1F461-9226-41EB-9182-7B05ED5A36FA}" type="sibTrans" cxnId="{E7550D1C-D6E6-4D1F-8802-4EE976F2E47F}">
      <dgm:prSet/>
      <dgm:spPr/>
      <dgm:t>
        <a:bodyPr/>
        <a:lstStyle/>
        <a:p>
          <a:endParaRPr lang="en-US">
            <a:solidFill>
              <a:srgbClr val="006600"/>
            </a:solidFill>
          </a:endParaRPr>
        </a:p>
      </dgm:t>
    </dgm:pt>
    <dgm:pt modelId="{0C55257A-2571-496E-B748-9B531B933B30}">
      <dgm:prSet/>
      <dgm:spPr/>
      <dgm:t>
        <a:bodyPr/>
        <a:lstStyle/>
        <a:p>
          <a:pPr rtl="0"/>
          <a:r>
            <a:rPr lang="en-US" b="1" dirty="0">
              <a:solidFill>
                <a:srgbClr val="006600"/>
              </a:solidFill>
            </a:rPr>
            <a:t>Safety data sheets and labels are created</a:t>
          </a:r>
        </a:p>
      </dgm:t>
    </dgm:pt>
    <dgm:pt modelId="{CD16B0D7-8DB3-4949-8678-7C453684C173}" type="parTrans" cxnId="{7A21835A-E52D-447C-8756-3C911EB7F45E}">
      <dgm:prSet/>
      <dgm:spPr/>
      <dgm:t>
        <a:bodyPr/>
        <a:lstStyle/>
        <a:p>
          <a:endParaRPr lang="en-US">
            <a:solidFill>
              <a:srgbClr val="006600"/>
            </a:solidFill>
          </a:endParaRPr>
        </a:p>
      </dgm:t>
    </dgm:pt>
    <dgm:pt modelId="{D7A930BC-1164-408E-B18C-47A5021E930B}" type="sibTrans" cxnId="{7A21835A-E52D-447C-8756-3C911EB7F45E}">
      <dgm:prSet/>
      <dgm:spPr/>
      <dgm:t>
        <a:bodyPr/>
        <a:lstStyle/>
        <a:p>
          <a:endParaRPr lang="en-US">
            <a:solidFill>
              <a:srgbClr val="006600"/>
            </a:solidFill>
          </a:endParaRPr>
        </a:p>
      </dgm:t>
    </dgm:pt>
    <dgm:pt modelId="{C2233559-899C-45AF-B0F5-2D489AB3761E}">
      <dgm:prSet/>
      <dgm:spPr/>
      <dgm:t>
        <a:bodyPr/>
        <a:lstStyle/>
        <a:p>
          <a:pPr rtl="0"/>
          <a:r>
            <a:rPr lang="en-US" b="1" dirty="0">
              <a:solidFill>
                <a:srgbClr val="006600"/>
              </a:solidFill>
            </a:rPr>
            <a:t>Safety data sheets and labels are passed along to each company and person who handles the chemical</a:t>
          </a:r>
        </a:p>
      </dgm:t>
    </dgm:pt>
    <dgm:pt modelId="{36610FD4-F4D7-482A-AFC2-CF5423288D04}" type="parTrans" cxnId="{B29602E2-5F54-4821-924D-E51CB365FDEB}">
      <dgm:prSet/>
      <dgm:spPr/>
      <dgm:t>
        <a:bodyPr/>
        <a:lstStyle/>
        <a:p>
          <a:endParaRPr lang="en-US">
            <a:solidFill>
              <a:srgbClr val="006600"/>
            </a:solidFill>
          </a:endParaRPr>
        </a:p>
      </dgm:t>
    </dgm:pt>
    <dgm:pt modelId="{D4D98BAC-1D65-41EA-9E80-5FC7ED8E83E5}" type="sibTrans" cxnId="{B29602E2-5F54-4821-924D-E51CB365FDEB}">
      <dgm:prSet/>
      <dgm:spPr/>
      <dgm:t>
        <a:bodyPr/>
        <a:lstStyle/>
        <a:p>
          <a:endParaRPr lang="en-US">
            <a:solidFill>
              <a:srgbClr val="006600"/>
            </a:solidFill>
          </a:endParaRPr>
        </a:p>
      </dgm:t>
    </dgm:pt>
    <dgm:pt modelId="{F5D9F401-3BF2-45B3-87DC-D234E0621063}" type="pres">
      <dgm:prSet presAssocID="{B5E75ABF-6A43-4903-AB13-F651807A7030}" presName="Name0" presStyleCnt="0">
        <dgm:presLayoutVars>
          <dgm:dir/>
          <dgm:animLvl val="lvl"/>
          <dgm:resizeHandles val="exact"/>
        </dgm:presLayoutVars>
      </dgm:prSet>
      <dgm:spPr/>
    </dgm:pt>
    <dgm:pt modelId="{151DD3CC-E44D-498A-B4EE-530510EED324}" type="pres">
      <dgm:prSet presAssocID="{AA7807F5-B0B1-4031-9084-B7FDC9C78505}" presName="linNode" presStyleCnt="0"/>
      <dgm:spPr/>
    </dgm:pt>
    <dgm:pt modelId="{5730EB7B-C72B-42F8-A8FB-38EDEE8A1D5F}" type="pres">
      <dgm:prSet presAssocID="{AA7807F5-B0B1-4031-9084-B7FDC9C78505}" presName="parentText" presStyleLbl="node1" presStyleIdx="0" presStyleCnt="1" custLinFactNeighborX="2627">
        <dgm:presLayoutVars>
          <dgm:chMax val="1"/>
          <dgm:bulletEnabled val="1"/>
        </dgm:presLayoutVars>
      </dgm:prSet>
      <dgm:spPr/>
    </dgm:pt>
    <dgm:pt modelId="{EB698473-E58A-4F25-AFBB-DFA02DECAC58}" type="pres">
      <dgm:prSet presAssocID="{AA7807F5-B0B1-4031-9084-B7FDC9C78505}" presName="descendantText" presStyleLbl="alignAccFollowNode1" presStyleIdx="0" presStyleCnt="1" custScaleX="90347" custLinFactNeighborX="4670" custLinFactNeighborY="1001">
        <dgm:presLayoutVars>
          <dgm:bulletEnabled val="1"/>
        </dgm:presLayoutVars>
      </dgm:prSet>
      <dgm:spPr/>
    </dgm:pt>
  </dgm:ptLst>
  <dgm:cxnLst>
    <dgm:cxn modelId="{E7550D1C-D6E6-4D1F-8802-4EE976F2E47F}" srcId="{AA7807F5-B0B1-4031-9084-B7FDC9C78505}" destId="{A8436EFA-F778-440D-B60C-D50C53CFC0EF}" srcOrd="0" destOrd="0" parTransId="{3D087D44-4959-4746-8E88-353F6B8BDB91}" sibTransId="{D6A1F461-9226-41EB-9182-7B05ED5A36FA}"/>
    <dgm:cxn modelId="{2E8E9F2B-E8C4-4D05-AA46-7D2091A64FBF}" type="presOf" srcId="{0C55257A-2571-496E-B748-9B531B933B30}" destId="{EB698473-E58A-4F25-AFBB-DFA02DECAC58}" srcOrd="0" destOrd="1" presId="urn:microsoft.com/office/officeart/2005/8/layout/vList5"/>
    <dgm:cxn modelId="{4143E038-7AB4-4AF5-BA5D-0659EE116CFB}" srcId="{B5E75ABF-6A43-4903-AB13-F651807A7030}" destId="{AA7807F5-B0B1-4031-9084-B7FDC9C78505}" srcOrd="0" destOrd="0" parTransId="{3BA4BB3D-5569-4BA4-97CF-658F0A67981D}" sibTransId="{52A9F187-E713-4A2D-A33A-109C74A63092}"/>
    <dgm:cxn modelId="{799F9E66-BBBC-4AEC-857C-1B441D68BEC5}" type="presOf" srcId="{B5E75ABF-6A43-4903-AB13-F651807A7030}" destId="{F5D9F401-3BF2-45B3-87DC-D234E0621063}" srcOrd="0" destOrd="0" presId="urn:microsoft.com/office/officeart/2005/8/layout/vList5"/>
    <dgm:cxn modelId="{3B403579-C05C-47C3-8833-B416C959AA2B}" type="presOf" srcId="{AA7807F5-B0B1-4031-9084-B7FDC9C78505}" destId="{5730EB7B-C72B-42F8-A8FB-38EDEE8A1D5F}" srcOrd="0" destOrd="0" presId="urn:microsoft.com/office/officeart/2005/8/layout/vList5"/>
    <dgm:cxn modelId="{7A21835A-E52D-447C-8756-3C911EB7F45E}" srcId="{AA7807F5-B0B1-4031-9084-B7FDC9C78505}" destId="{0C55257A-2571-496E-B748-9B531B933B30}" srcOrd="1" destOrd="0" parTransId="{CD16B0D7-8DB3-4949-8678-7C453684C173}" sibTransId="{D7A930BC-1164-408E-B18C-47A5021E930B}"/>
    <dgm:cxn modelId="{85E316DA-2CB0-4686-A555-BE6BCA41C42E}" type="presOf" srcId="{C2233559-899C-45AF-B0F5-2D489AB3761E}" destId="{EB698473-E58A-4F25-AFBB-DFA02DECAC58}" srcOrd="0" destOrd="2" presId="urn:microsoft.com/office/officeart/2005/8/layout/vList5"/>
    <dgm:cxn modelId="{B29602E2-5F54-4821-924D-E51CB365FDEB}" srcId="{AA7807F5-B0B1-4031-9084-B7FDC9C78505}" destId="{C2233559-899C-45AF-B0F5-2D489AB3761E}" srcOrd="2" destOrd="0" parTransId="{36610FD4-F4D7-482A-AFC2-CF5423288D04}" sibTransId="{D4D98BAC-1D65-41EA-9E80-5FC7ED8E83E5}"/>
    <dgm:cxn modelId="{3392BCEB-0905-4B79-9C52-A3CA3625AD97}" type="presOf" srcId="{A8436EFA-F778-440D-B60C-D50C53CFC0EF}" destId="{EB698473-E58A-4F25-AFBB-DFA02DECAC58}" srcOrd="0" destOrd="0" presId="urn:microsoft.com/office/officeart/2005/8/layout/vList5"/>
    <dgm:cxn modelId="{168F5311-08B6-4028-9784-7E2B8497C9B8}" type="presParOf" srcId="{F5D9F401-3BF2-45B3-87DC-D234E0621063}" destId="{151DD3CC-E44D-498A-B4EE-530510EED324}" srcOrd="0" destOrd="0" presId="urn:microsoft.com/office/officeart/2005/8/layout/vList5"/>
    <dgm:cxn modelId="{E5AAD478-E02B-4FC3-AFAA-7207A9DD185B}" type="presParOf" srcId="{151DD3CC-E44D-498A-B4EE-530510EED324}" destId="{5730EB7B-C72B-42F8-A8FB-38EDEE8A1D5F}" srcOrd="0" destOrd="0" presId="urn:microsoft.com/office/officeart/2005/8/layout/vList5"/>
    <dgm:cxn modelId="{5A8525F3-15A7-4C5D-BB3D-6880E93E3319}" type="presParOf" srcId="{151DD3CC-E44D-498A-B4EE-530510EED324}" destId="{EB698473-E58A-4F25-AFBB-DFA02DECAC5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7BC52-8B6F-47D2-AF25-306351FB330C}">
      <dsp:nvSpPr>
        <dsp:cNvPr id="0" name=""/>
        <dsp:cNvSpPr/>
      </dsp:nvSpPr>
      <dsp:spPr>
        <a:xfrm>
          <a:off x="0" y="3736288"/>
          <a:ext cx="7886700" cy="6129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006600"/>
              </a:solidFill>
            </a:rPr>
            <a:t>5. Develop a written </a:t>
          </a:r>
          <a:r>
            <a:rPr lang="en-US" sz="2100" b="1" kern="1200" dirty="0" err="1">
              <a:solidFill>
                <a:srgbClr val="006600"/>
              </a:solidFill>
            </a:rPr>
            <a:t>HazCom</a:t>
          </a:r>
          <a:r>
            <a:rPr lang="en-US" sz="2100" b="1" kern="1200" dirty="0">
              <a:solidFill>
                <a:srgbClr val="006600"/>
              </a:solidFill>
            </a:rPr>
            <a:t> program</a:t>
          </a:r>
          <a:endParaRPr lang="en-US" sz="2100" kern="1200" dirty="0">
            <a:solidFill>
              <a:srgbClr val="006600"/>
            </a:solidFill>
          </a:endParaRPr>
        </a:p>
      </dsp:txBody>
      <dsp:txXfrm>
        <a:off x="0" y="3736288"/>
        <a:ext cx="7886700" cy="612969"/>
      </dsp:txXfrm>
    </dsp:sp>
    <dsp:sp modelId="{9FE91F45-5C55-4DD2-94AA-75D6A41A4B33}">
      <dsp:nvSpPr>
        <dsp:cNvPr id="0" name=""/>
        <dsp:cNvSpPr/>
      </dsp:nvSpPr>
      <dsp:spPr>
        <a:xfrm rot="10800000">
          <a:off x="0" y="2802736"/>
          <a:ext cx="7886700" cy="94274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006600"/>
              </a:solidFill>
            </a:rPr>
            <a:t>4. Create and implement an employee training program</a:t>
          </a:r>
          <a:endParaRPr lang="en-US" sz="2100" kern="1200" dirty="0">
            <a:solidFill>
              <a:srgbClr val="006600"/>
            </a:solidFill>
          </a:endParaRPr>
        </a:p>
      </dsp:txBody>
      <dsp:txXfrm rot="10800000">
        <a:off x="0" y="2802736"/>
        <a:ext cx="7886700" cy="612568"/>
      </dsp:txXfrm>
    </dsp:sp>
    <dsp:sp modelId="{E8CF83F4-FA8C-44A5-8F82-5E2CEDCBC176}">
      <dsp:nvSpPr>
        <dsp:cNvPr id="0" name=""/>
        <dsp:cNvSpPr/>
      </dsp:nvSpPr>
      <dsp:spPr>
        <a:xfrm rot="10800000">
          <a:off x="0" y="1869184"/>
          <a:ext cx="7886700" cy="94274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006600"/>
              </a:solidFill>
            </a:rPr>
            <a:t>3. Ensure each chemical container is properly labeled</a:t>
          </a:r>
        </a:p>
      </dsp:txBody>
      <dsp:txXfrm rot="10800000">
        <a:off x="0" y="1869184"/>
        <a:ext cx="7886700" cy="612568"/>
      </dsp:txXfrm>
    </dsp:sp>
    <dsp:sp modelId="{A921FA08-B5EC-4F2B-AB75-10234A93A91C}">
      <dsp:nvSpPr>
        <dsp:cNvPr id="0" name=""/>
        <dsp:cNvSpPr/>
      </dsp:nvSpPr>
      <dsp:spPr>
        <a:xfrm rot="10800000">
          <a:off x="0" y="935632"/>
          <a:ext cx="7886700" cy="94274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006600"/>
              </a:solidFill>
            </a:rPr>
            <a:t>2. Ensure each chemical has a GHS-style safety data sheet</a:t>
          </a:r>
          <a:endParaRPr lang="en-US" sz="2100" kern="1200" dirty="0">
            <a:solidFill>
              <a:srgbClr val="006600"/>
            </a:solidFill>
          </a:endParaRPr>
        </a:p>
      </dsp:txBody>
      <dsp:txXfrm rot="10800000">
        <a:off x="0" y="935632"/>
        <a:ext cx="7886700" cy="612568"/>
      </dsp:txXfrm>
    </dsp:sp>
    <dsp:sp modelId="{A69C30A4-5CBF-4144-93A5-696D62FE9EDF}">
      <dsp:nvSpPr>
        <dsp:cNvPr id="0" name=""/>
        <dsp:cNvSpPr/>
      </dsp:nvSpPr>
      <dsp:spPr>
        <a:xfrm rot="10800000">
          <a:off x="0" y="2080"/>
          <a:ext cx="7886700" cy="94274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006600"/>
              </a:solidFill>
            </a:rPr>
            <a:t>1. Create a hazardous chemical inventory</a:t>
          </a:r>
          <a:endParaRPr lang="en-US" sz="2100" kern="1200" dirty="0">
            <a:solidFill>
              <a:srgbClr val="006600"/>
            </a:solidFill>
          </a:endParaRPr>
        </a:p>
      </dsp:txBody>
      <dsp:txXfrm rot="10800000">
        <a:off x="0" y="2080"/>
        <a:ext cx="7886700" cy="612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98473-E58A-4F25-AFBB-DFA02DECAC58}">
      <dsp:nvSpPr>
        <dsp:cNvPr id="0" name=""/>
        <dsp:cNvSpPr/>
      </dsp:nvSpPr>
      <dsp:spPr>
        <a:xfrm rot="5400000">
          <a:off x="3755012" y="-69612"/>
          <a:ext cx="3481070" cy="456025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006600"/>
              </a:solidFill>
            </a:rPr>
            <a:t>Chemists classify and categorize the chemical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006600"/>
              </a:solidFill>
            </a:rPr>
            <a:t>Safety data sheets and labels are created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006600"/>
              </a:solidFill>
            </a:rPr>
            <a:t>Safety data sheets and labels are passed along to each company and person who handles the chemical</a:t>
          </a:r>
        </a:p>
      </dsp:txBody>
      <dsp:txXfrm rot="-5400000">
        <a:off x="3215421" y="639911"/>
        <a:ext cx="4390321" cy="3141206"/>
      </dsp:txXfrm>
    </dsp:sp>
    <dsp:sp modelId="{5730EB7B-C72B-42F8-A8FB-38EDEE8A1D5F}">
      <dsp:nvSpPr>
        <dsp:cNvPr id="0" name=""/>
        <dsp:cNvSpPr/>
      </dsp:nvSpPr>
      <dsp:spPr>
        <a:xfrm>
          <a:off x="376214" y="0"/>
          <a:ext cx="2839212" cy="43513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>
              <a:solidFill>
                <a:srgbClr val="006600"/>
              </a:solidFill>
            </a:rPr>
            <a:t>HazCom</a:t>
          </a:r>
          <a:r>
            <a:rPr lang="en-US" sz="2600" b="1" kern="1200" dirty="0">
              <a:solidFill>
                <a:srgbClr val="006600"/>
              </a:solidFill>
            </a:rPr>
            <a:t> starts at the chemical manufacturing plant:</a:t>
          </a:r>
        </a:p>
      </dsp:txBody>
      <dsp:txXfrm>
        <a:off x="514813" y="138599"/>
        <a:ext cx="2562014" cy="4074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/>
          <a:lstStyle>
            <a:lvl1pPr algn="r">
              <a:defRPr sz="1300"/>
            </a:lvl1pPr>
          </a:lstStyle>
          <a:p>
            <a:fld id="{9564DCE8-7011-D84B-AAC9-7AFAA2150D71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 anchor="b"/>
          <a:lstStyle>
            <a:lvl1pPr algn="r">
              <a:defRPr sz="1300"/>
            </a:lvl1pPr>
          </a:lstStyle>
          <a:p>
            <a:fld id="{C2FCAB67-2488-8D48-B37F-021D6EE37B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26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/>
          <a:lstStyle>
            <a:lvl1pPr algn="r">
              <a:defRPr sz="1300"/>
            </a:lvl1pPr>
          </a:lstStyle>
          <a:p>
            <a:fld id="{1576AAE3-9058-814E-81D5-28DDE681F558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1" tIns="46145" rIns="92291" bIns="4614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2291" tIns="46145" rIns="92291" bIns="461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 anchor="b"/>
          <a:lstStyle>
            <a:lvl1pPr algn="r">
              <a:defRPr sz="1300"/>
            </a:lvl1pPr>
          </a:lstStyle>
          <a:p>
            <a:fld id="{7D266651-02D9-C949-8344-2390968C25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2621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6651-02D9-C949-8344-2390968C25F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18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6746-882E-478F-B1CB-1DA44E734A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97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6746-882E-478F-B1CB-1DA44E734A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86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6746-882E-478F-B1CB-1DA44E734A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14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6746-882E-478F-B1CB-1DA44E734A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44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6746-882E-478F-B1CB-1DA44E734A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35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6746-882E-478F-B1CB-1DA44E734A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58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6746-882E-478F-B1CB-1DA44E734A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08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6651-02D9-C949-8344-2390968C25F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65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6746-882E-478F-B1CB-1DA44E734A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80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6746-882E-478F-B1CB-1DA44E734A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33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6746-882E-478F-B1CB-1DA44E734A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95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6746-882E-478F-B1CB-1DA44E734A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6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6746-882E-478F-B1CB-1DA44E734A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71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6746-882E-478F-B1CB-1DA44E734A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90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6746-882E-478F-B1CB-1DA44E734A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53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6746-882E-478F-B1CB-1DA44E734A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93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C0F888-88F4-4CBD-841E-4C5BEEB5A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869" y="2374488"/>
            <a:ext cx="9144000" cy="44118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8480" y="4580389"/>
            <a:ext cx="5546373" cy="110212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spcBef>
                <a:spcPts val="0"/>
              </a:spcBef>
              <a:defRPr sz="28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Risk Control 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8480" y="5704993"/>
            <a:ext cx="5546373" cy="3869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0" cap="none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Tommy Normand, CSP|  August 19, 2019</a:t>
            </a:r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408480" y="6264072"/>
            <a:ext cx="375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 © 2019 ARTHUR J. GALLAGHER &amp; CO.</a:t>
            </a:r>
            <a:r>
              <a:rPr lang="en-US" sz="600" baseline="0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600" dirty="0">
                <a:solidFill>
                  <a:schemeClr val="bg1"/>
                </a:solidFill>
                <a:latin typeface="+mj-lt"/>
              </a:rPr>
              <a:t>|</a:t>
            </a:r>
            <a:r>
              <a:rPr lang="en-US" sz="600" baseline="0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600" dirty="0">
                <a:solidFill>
                  <a:schemeClr val="bg1"/>
                </a:solidFill>
                <a:latin typeface="+mj-lt"/>
              </a:rPr>
              <a:t>AJG.COM</a:t>
            </a:r>
            <a:endParaRPr sz="600" baseline="30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48D7D5-3305-4633-A400-172B5C4612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44905" y="5273798"/>
            <a:ext cx="2765795" cy="131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7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2880"/>
            <a:ext cx="5943600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60045"/>
            <a:ext cx="3840480" cy="4023360"/>
          </a:xfrm>
        </p:spPr>
        <p:txBody>
          <a:bodyPr/>
          <a:lstStyle>
            <a:lvl1pPr>
              <a:defRPr sz="2200">
                <a:solidFill>
                  <a:srgbClr val="4D4D4D"/>
                </a:solidFill>
              </a:defRPr>
            </a:lvl1pPr>
            <a:lvl2pPr>
              <a:defRPr sz="2000">
                <a:solidFill>
                  <a:srgbClr val="4D4D4D"/>
                </a:solidFill>
              </a:defRPr>
            </a:lvl2pPr>
            <a:lvl3pPr>
              <a:defRPr sz="1800">
                <a:solidFill>
                  <a:srgbClr val="4D4D4D"/>
                </a:solidFill>
              </a:defRPr>
            </a:lvl3pPr>
            <a:lvl4pPr>
              <a:defRPr sz="1600">
                <a:solidFill>
                  <a:srgbClr val="4D4D4D"/>
                </a:solidFill>
              </a:defRPr>
            </a:lvl4pPr>
            <a:lvl5pPr>
              <a:defRPr sz="1400"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16780" y="1460045"/>
            <a:ext cx="3840480" cy="4023360"/>
          </a:xfrm>
        </p:spPr>
        <p:txBody>
          <a:bodyPr/>
          <a:lstStyle>
            <a:lvl1pPr>
              <a:defRPr sz="2200">
                <a:solidFill>
                  <a:srgbClr val="4D4D4D"/>
                </a:solidFill>
              </a:defRPr>
            </a:lvl1pPr>
            <a:lvl2pPr>
              <a:defRPr sz="2000">
                <a:solidFill>
                  <a:srgbClr val="4D4D4D"/>
                </a:solidFill>
              </a:defRPr>
            </a:lvl2pPr>
            <a:lvl3pPr>
              <a:defRPr sz="1800">
                <a:solidFill>
                  <a:srgbClr val="4D4D4D"/>
                </a:solidFill>
              </a:defRPr>
            </a:lvl3pPr>
            <a:lvl4pPr>
              <a:defRPr sz="1600">
                <a:solidFill>
                  <a:srgbClr val="4D4D4D"/>
                </a:solidFill>
              </a:defRPr>
            </a:lvl4pPr>
            <a:lvl5pPr>
              <a:defRPr sz="1400"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912155"/>
            <a:ext cx="7589520" cy="41148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200" b="1">
                <a:solidFill>
                  <a:srgbClr val="6FACD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02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2880"/>
            <a:ext cx="5943600" cy="8229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67540"/>
            <a:ext cx="3931920" cy="4389120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846320" y="1467540"/>
            <a:ext cx="4297680" cy="32004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912155"/>
            <a:ext cx="7589520" cy="41148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200" b="1">
                <a:solidFill>
                  <a:srgbClr val="6FACD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02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61A8-0694-4841-8D70-B0037FF1CA58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82E3-9AD3-454A-A6B2-282C5B8F5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7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61A8-0694-4841-8D70-B0037FF1CA58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82E3-9AD3-454A-A6B2-282C5B8F58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F:\T&amp;C Share\Trainer Tools CDs\HazCom What You Need To Know (505521)\Menu Screens\Background Screen 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60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889000" y="889000"/>
            <a:ext cx="7366000" cy="50800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</a:lvl1pPr>
            <a:lvl2pPr>
              <a:spcBef>
                <a:spcPts val="3300"/>
              </a:spcBef>
            </a:lvl2pPr>
            <a:lvl3pPr>
              <a:spcBef>
                <a:spcPts val="3300"/>
              </a:spcBef>
            </a:lvl3pPr>
            <a:lvl4pPr>
              <a:spcBef>
                <a:spcPts val="3300"/>
              </a:spcBef>
            </a:lvl4pPr>
            <a:lvl5pPr>
              <a:spcBef>
                <a:spcPts val="3300"/>
              </a:spcBef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53117591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6775" y="1090565"/>
            <a:ext cx="5546373" cy="110212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spcBef>
                <a:spcPts val="0"/>
              </a:spcBef>
              <a:defRPr sz="280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Cover Page (Text Only)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6774" y="2344860"/>
            <a:ext cx="5546373" cy="3869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0" cap="none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 | 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CB3B29-3AF3-4474-9813-2DEDC1E2E3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07582"/>
            <a:ext cx="9144000" cy="3350418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276DF39-222D-4494-8894-633F5D796EC5}"/>
              </a:ext>
            </a:extLst>
          </p:cNvPr>
          <p:cNvSpPr txBox="1">
            <a:spLocks/>
          </p:cNvSpPr>
          <p:nvPr userDrawn="1"/>
        </p:nvSpPr>
        <p:spPr>
          <a:xfrm>
            <a:off x="408480" y="6264072"/>
            <a:ext cx="375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 © 2019 ARTHUR J. GALLAGHER &amp; CO.</a:t>
            </a:r>
            <a:r>
              <a:rPr lang="en-US" sz="600" baseline="0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600" dirty="0">
                <a:solidFill>
                  <a:schemeClr val="bg1"/>
                </a:solidFill>
                <a:latin typeface="+mj-lt"/>
              </a:rPr>
              <a:t>|</a:t>
            </a:r>
            <a:r>
              <a:rPr lang="en-US" sz="600" baseline="0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600" dirty="0">
                <a:solidFill>
                  <a:schemeClr val="bg1"/>
                </a:solidFill>
                <a:latin typeface="+mj-lt"/>
              </a:rPr>
              <a:t>AJG.COM</a:t>
            </a:r>
            <a:endParaRPr sz="600" baseline="30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00748C-5705-431F-B723-576D44B68C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44905" y="5273798"/>
            <a:ext cx="2765795" cy="131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4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19A5B32-6403-4BE3-A0FD-BBF19D2BE9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07582"/>
            <a:ext cx="9144000" cy="33504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6775" y="1867326"/>
            <a:ext cx="5546373" cy="73493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spcBef>
                <a:spcPts val="0"/>
              </a:spcBef>
              <a:defRPr sz="280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Divider/Breaker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6775" y="2798742"/>
            <a:ext cx="5546373" cy="3869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cap="none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Subheading/topic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457200"/>
            <a:ext cx="2743200" cy="130893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C22843-156E-46B6-89B3-F44751995064}"/>
              </a:ext>
            </a:extLst>
          </p:cNvPr>
          <p:cNvSpPr txBox="1">
            <a:spLocks/>
          </p:cNvSpPr>
          <p:nvPr userDrawn="1"/>
        </p:nvSpPr>
        <p:spPr>
          <a:xfrm>
            <a:off x="408480" y="6264072"/>
            <a:ext cx="375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 © 2019 ARTHUR J. GALLAGHER &amp; CO.</a:t>
            </a:r>
            <a:r>
              <a:rPr lang="en-US" sz="600" baseline="0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600" dirty="0">
                <a:solidFill>
                  <a:schemeClr val="bg1"/>
                </a:solidFill>
                <a:latin typeface="+mj-lt"/>
              </a:rPr>
              <a:t>|</a:t>
            </a:r>
            <a:r>
              <a:rPr lang="en-US" sz="600" baseline="0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600" dirty="0">
                <a:solidFill>
                  <a:schemeClr val="bg1"/>
                </a:solidFill>
                <a:latin typeface="+mj-lt"/>
              </a:rPr>
              <a:t>AJG.COM</a:t>
            </a:r>
            <a:endParaRPr sz="600" baseline="30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468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19A5B32-6403-4BE3-A0FD-BBF19D2BE9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07582"/>
            <a:ext cx="9144000" cy="33504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6775" y="1867326"/>
            <a:ext cx="5546373" cy="73493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spcBef>
                <a:spcPts val="0"/>
              </a:spcBef>
              <a:defRPr sz="280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Divider/Breaker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6775" y="2798742"/>
            <a:ext cx="5546373" cy="3869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cap="none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Subheading/topic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C22843-156E-46B6-89B3-F44751995064}"/>
              </a:ext>
            </a:extLst>
          </p:cNvPr>
          <p:cNvSpPr txBox="1">
            <a:spLocks/>
          </p:cNvSpPr>
          <p:nvPr userDrawn="1"/>
        </p:nvSpPr>
        <p:spPr>
          <a:xfrm>
            <a:off x="408480" y="6264072"/>
            <a:ext cx="375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 © 2019 ARTHUR J. GALLAGHER &amp; CO.</a:t>
            </a:r>
            <a:r>
              <a:rPr lang="en-US" sz="600" baseline="0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600" dirty="0">
                <a:solidFill>
                  <a:schemeClr val="bg1"/>
                </a:solidFill>
                <a:latin typeface="+mj-lt"/>
              </a:rPr>
              <a:t>|</a:t>
            </a:r>
            <a:r>
              <a:rPr lang="en-US" sz="600" baseline="0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600" dirty="0">
                <a:solidFill>
                  <a:schemeClr val="bg1"/>
                </a:solidFill>
                <a:latin typeface="+mj-lt"/>
              </a:rPr>
              <a:t>AJG.COM</a:t>
            </a:r>
            <a:endParaRPr sz="600" baseline="30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193" y="276672"/>
            <a:ext cx="2335185" cy="59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6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5B3AA9-4127-4895-A86F-A66417B106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07582"/>
            <a:ext cx="9144000" cy="33504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6775" y="1090565"/>
            <a:ext cx="5546373" cy="110212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spcBef>
                <a:spcPts val="0"/>
              </a:spcBef>
              <a:defRPr sz="280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739" y="5634453"/>
            <a:ext cx="3294676" cy="690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3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53" y="4868863"/>
            <a:ext cx="3291840" cy="73152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lang="en-US" sz="130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83D9A20-F418-4099-951E-246BF72FA72B}"/>
              </a:ext>
            </a:extLst>
          </p:cNvPr>
          <p:cNvSpPr txBox="1">
            <a:spLocks/>
          </p:cNvSpPr>
          <p:nvPr userDrawn="1"/>
        </p:nvSpPr>
        <p:spPr>
          <a:xfrm>
            <a:off x="408480" y="6264072"/>
            <a:ext cx="375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 © 2019 ARTHUR J. GALLAGHER &amp; CO.</a:t>
            </a:r>
            <a:r>
              <a:rPr lang="en-US" sz="600" baseline="0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600" dirty="0">
                <a:solidFill>
                  <a:schemeClr val="bg1"/>
                </a:solidFill>
                <a:latin typeface="+mj-lt"/>
              </a:rPr>
              <a:t>|</a:t>
            </a:r>
            <a:r>
              <a:rPr lang="en-US" sz="600" baseline="0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600" dirty="0">
                <a:solidFill>
                  <a:schemeClr val="bg1"/>
                </a:solidFill>
                <a:latin typeface="+mj-lt"/>
              </a:rPr>
              <a:t>AJG.COM</a:t>
            </a:r>
            <a:endParaRPr sz="600" baseline="30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A533FE-6C15-4ABB-A4E2-AED25F83C6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44905" y="5273798"/>
            <a:ext cx="2765795" cy="131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/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5B3AA9-4127-4895-A86F-A66417B106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07582"/>
            <a:ext cx="9144000" cy="33504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6775" y="1090565"/>
            <a:ext cx="5546373" cy="110212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spcBef>
                <a:spcPts val="0"/>
              </a:spcBef>
              <a:defRPr sz="280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739" y="5634453"/>
            <a:ext cx="3294676" cy="690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3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53" y="4868863"/>
            <a:ext cx="3291840" cy="73152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lang="en-US" sz="130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83D9A20-F418-4099-951E-246BF72FA72B}"/>
              </a:ext>
            </a:extLst>
          </p:cNvPr>
          <p:cNvSpPr txBox="1">
            <a:spLocks/>
          </p:cNvSpPr>
          <p:nvPr userDrawn="1"/>
        </p:nvSpPr>
        <p:spPr>
          <a:xfrm>
            <a:off x="408480" y="6264072"/>
            <a:ext cx="375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 © 2019 ARTHUR J. GALLAGHER &amp; CO.</a:t>
            </a:r>
            <a:r>
              <a:rPr lang="en-US" sz="600" baseline="0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600" dirty="0">
                <a:solidFill>
                  <a:schemeClr val="bg1"/>
                </a:solidFill>
                <a:latin typeface="+mj-lt"/>
              </a:rPr>
              <a:t>|</a:t>
            </a:r>
            <a:r>
              <a:rPr lang="en-US" sz="600" baseline="0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600" dirty="0">
                <a:solidFill>
                  <a:schemeClr val="bg1"/>
                </a:solidFill>
                <a:latin typeface="+mj-lt"/>
              </a:rPr>
              <a:t>AJG.COM</a:t>
            </a:r>
            <a:endParaRPr sz="600" baseline="30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A533FE-6C15-4ABB-A4E2-AED25F83C6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48" y="5748185"/>
            <a:ext cx="2765795" cy="70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1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-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37360"/>
            <a:ext cx="7589520" cy="4206240"/>
          </a:xfrm>
          <a:prstGeom prst="rect">
            <a:avLst/>
          </a:prstGeom>
        </p:spPr>
        <p:txBody>
          <a:bodyPr/>
          <a:lstStyle>
            <a:lvl1pPr marL="461963" indent="-461963">
              <a:buFont typeface="+mj-lt"/>
              <a:buAutoNum type="romanUcPeriod"/>
              <a:defRPr sz="2200">
                <a:solidFill>
                  <a:srgbClr val="4D4D4D"/>
                </a:solidFill>
              </a:defRPr>
            </a:lvl1pPr>
            <a:lvl2pPr marL="914400" indent="-457200">
              <a:defRPr sz="2000">
                <a:solidFill>
                  <a:srgbClr val="4D4D4D"/>
                </a:solidFill>
              </a:defRPr>
            </a:lvl2pPr>
            <a:lvl3pPr marL="1254125" indent="-342900">
              <a:defRPr sz="1800">
                <a:solidFill>
                  <a:srgbClr val="4D4D4D"/>
                </a:solidFill>
              </a:defRPr>
            </a:lvl3pPr>
            <a:lvl4pPr marL="1601788" indent="-347663">
              <a:defRPr sz="1600">
                <a:solidFill>
                  <a:srgbClr val="4D4D4D"/>
                </a:solidFill>
              </a:defRPr>
            </a:lvl4pPr>
            <a:lvl5pPr marL="1941513" indent="-342900">
              <a:defRPr sz="1400"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85800" y="182880"/>
            <a:ext cx="5943600" cy="8229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defTabSz="11906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234440"/>
            <a:ext cx="7589520" cy="41148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2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5146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60045"/>
            <a:ext cx="7589520" cy="429768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  <a:defRPr sz="2200">
                <a:solidFill>
                  <a:srgbClr val="4D4D4D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rgbClr val="4D4D4D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rgbClr val="4D4D4D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rgbClr val="4D4D4D"/>
                </a:solidFill>
              </a:defRPr>
            </a:lvl4pPr>
            <a:lvl5pPr>
              <a:buClr>
                <a:schemeClr val="accent2"/>
              </a:buClr>
              <a:defRPr sz="1400"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85800" y="182880"/>
            <a:ext cx="5943600" cy="8229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defTabSz="11906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912155"/>
            <a:ext cx="7589520" cy="41148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200" b="1">
                <a:solidFill>
                  <a:srgbClr val="6FACD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4100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63040"/>
            <a:ext cx="7589520" cy="448056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4D4D4D"/>
                </a:solidFill>
              </a:defRPr>
            </a:lvl1pPr>
            <a:lvl2pPr>
              <a:defRPr sz="2000">
                <a:solidFill>
                  <a:srgbClr val="4D4D4D"/>
                </a:solidFill>
              </a:defRPr>
            </a:lvl2pPr>
            <a:lvl3pPr>
              <a:defRPr sz="1800">
                <a:solidFill>
                  <a:srgbClr val="4D4D4D"/>
                </a:solidFill>
              </a:defRPr>
            </a:lvl3pPr>
            <a:lvl4pPr>
              <a:defRPr sz="1600">
                <a:solidFill>
                  <a:srgbClr val="4D4D4D"/>
                </a:solidFill>
              </a:defRPr>
            </a:lvl4pPr>
            <a:lvl5pPr>
              <a:defRPr sz="1400"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85800" y="182880"/>
            <a:ext cx="5943600" cy="8229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defTabSz="11906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09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56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21" r:id="rId2"/>
    <p:sldLayoutId id="2147483822" r:id="rId3"/>
    <p:sldLayoutId id="2147483843" r:id="rId4"/>
    <p:sldLayoutId id="2147483823" r:id="rId5"/>
    <p:sldLayoutId id="2147483842" r:id="rId6"/>
    <p:sldLayoutId id="214748384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187E25-41D4-4E3A-8147-B123603C6A5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3512295"/>
            <a:ext cx="9144000" cy="33504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82880"/>
            <a:ext cx="5943600" cy="8229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63040"/>
            <a:ext cx="7589520" cy="448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6"/>
          <p:cNvSpPr txBox="1">
            <a:spLocks/>
          </p:cNvSpPr>
          <p:nvPr userDrawn="1"/>
        </p:nvSpPr>
        <p:spPr>
          <a:xfrm>
            <a:off x="5109553" y="6497588"/>
            <a:ext cx="375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</a:rPr>
              <a:t> © 2019 ARTHUR J. GALLAGHER &amp; CO.</a:t>
            </a:r>
            <a:r>
              <a:rPr lang="en-US" sz="600" baseline="0" dirty="0">
                <a:solidFill>
                  <a:schemeClr val="bg1"/>
                </a:solidFill>
              </a:rPr>
              <a:t>  </a:t>
            </a:r>
            <a:r>
              <a:rPr lang="en-US" sz="600" dirty="0">
                <a:solidFill>
                  <a:schemeClr val="bg1"/>
                </a:solidFill>
              </a:rPr>
              <a:t>|</a:t>
            </a:r>
            <a:r>
              <a:rPr lang="en-US" sz="600" baseline="0" dirty="0">
                <a:solidFill>
                  <a:schemeClr val="bg1"/>
                </a:solidFill>
              </a:rPr>
              <a:t>  </a:t>
            </a:r>
            <a:r>
              <a:rPr lang="en-US" sz="600" dirty="0">
                <a:solidFill>
                  <a:schemeClr val="bg1"/>
                </a:solidFill>
              </a:rPr>
              <a:t>AJG.COM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8577264" y="6264090"/>
            <a:ext cx="3238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algn="ctr" defTabSz="457200" rtl="0" eaLnBrk="1" latinLnBrk="0" hangingPunct="1"/>
            <a:fld id="{8BA08932-23D9-42E7-9371-6007F82543F4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ctr" defTabSz="457200" rtl="0" eaLnBrk="1" latinLnBrk="0" hangingPunct="1"/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193" y="276672"/>
            <a:ext cx="2335185" cy="592777"/>
          </a:xfrm>
          <a:prstGeom prst="rect">
            <a:avLst/>
          </a:prstGeom>
        </p:spPr>
      </p:pic>
      <p:sp>
        <p:nvSpPr>
          <p:cNvPr id="8" name="Text Placeholder 6"/>
          <p:cNvSpPr txBox="1">
            <a:spLocks/>
          </p:cNvSpPr>
          <p:nvPr userDrawn="1"/>
        </p:nvSpPr>
        <p:spPr>
          <a:xfrm>
            <a:off x="6844003" y="6365824"/>
            <a:ext cx="19226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4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24" r:id="rId2"/>
    <p:sldLayoutId id="2147483802" r:id="rId3"/>
    <p:sldLayoutId id="2147483803" r:id="rId4"/>
    <p:sldLayoutId id="2147483846" r:id="rId5"/>
    <p:sldLayoutId id="2147483847" r:id="rId6"/>
    <p:sldLayoutId id="214748384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200" kern="1200">
          <a:solidFill>
            <a:srgbClr val="4D4D4D"/>
          </a:solidFill>
          <a:latin typeface="+mn-lt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000" kern="1200">
          <a:solidFill>
            <a:srgbClr val="4D4D4D"/>
          </a:solidFill>
          <a:latin typeface="+mn-lt"/>
          <a:ea typeface="+mn-ea"/>
          <a:cs typeface="Times New Roman"/>
        </a:defRPr>
      </a:lvl2pPr>
      <a:lvl3pPr marL="1031875" indent="-230188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800" kern="1200">
          <a:solidFill>
            <a:srgbClr val="4D4D4D"/>
          </a:solidFill>
          <a:latin typeface="+mn-lt"/>
          <a:ea typeface="+mn-ea"/>
          <a:cs typeface="Times New Roman"/>
        </a:defRPr>
      </a:lvl3pPr>
      <a:lvl4pPr marL="1255713" indent="-223838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1600" kern="1200">
          <a:solidFill>
            <a:srgbClr val="4D4D4D"/>
          </a:solidFill>
          <a:latin typeface="+mn-lt"/>
          <a:ea typeface="+mn-ea"/>
          <a:cs typeface="Times New Roman"/>
        </a:defRPr>
      </a:lvl4pPr>
      <a:lvl5pPr marL="1485900" indent="-230188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1400" kern="1200">
          <a:solidFill>
            <a:srgbClr val="4D4D4D"/>
          </a:solidFill>
          <a:latin typeface="+mn-lt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34" y="2362016"/>
            <a:ext cx="7297782" cy="1426212"/>
          </a:xfrm>
        </p:spPr>
        <p:txBody>
          <a:bodyPr>
            <a:noAutofit/>
          </a:bodyPr>
          <a:lstStyle/>
          <a:p>
            <a:pPr algn="ctr"/>
            <a:r>
              <a:rPr lang="en-US" sz="4800" u="sng" dirty="0">
                <a:solidFill>
                  <a:srgbClr val="006600"/>
                </a:solidFill>
              </a:rPr>
              <a:t>SAFETY SPOTLIGHT</a:t>
            </a:r>
            <a:br>
              <a:rPr lang="en-US" sz="4800" dirty="0">
                <a:solidFill>
                  <a:srgbClr val="006600"/>
                </a:solidFill>
              </a:rPr>
            </a:br>
            <a:br>
              <a:rPr lang="en-US" sz="4800" dirty="0">
                <a:solidFill>
                  <a:srgbClr val="006600"/>
                </a:solidFill>
              </a:rPr>
            </a:br>
            <a:r>
              <a:rPr lang="en-US" sz="4800" dirty="0">
                <a:solidFill>
                  <a:srgbClr val="006600"/>
                </a:solidFill>
              </a:rPr>
              <a:t>Hazard Communication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5353" y="4868863"/>
            <a:ext cx="3687344" cy="731520"/>
          </a:xfrm>
        </p:spPr>
        <p:txBody>
          <a:bodyPr/>
          <a:lstStyle/>
          <a:p>
            <a:r>
              <a:rPr lang="en-US" dirty="0"/>
              <a:t>Presented by:</a:t>
            </a:r>
          </a:p>
          <a:p>
            <a:r>
              <a:rPr lang="en-US" dirty="0"/>
              <a:t>State of Louisiana Office of Risk Management and Gallagher National Risk Control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87679" y="5625737"/>
            <a:ext cx="3281735" cy="69929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726" cy="147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8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0831" y="51617"/>
            <a:ext cx="5943600" cy="82391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6600"/>
                </a:solidFill>
              </a:rPr>
              <a:t>1. Chemical Inventory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0831" y="1446893"/>
            <a:ext cx="7589838" cy="491907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6600"/>
                </a:solidFill>
              </a:rPr>
              <a:t>When a chemical arrives at your company, hazard information is passed along with it.</a:t>
            </a:r>
          </a:p>
          <a:p>
            <a:pPr marL="0" indent="0">
              <a:buNone/>
            </a:pPr>
            <a:endParaRPr lang="en-US" sz="2800" b="1" dirty="0">
              <a:solidFill>
                <a:srgbClr val="006600"/>
              </a:solidFill>
            </a:endParaRPr>
          </a:p>
          <a:p>
            <a:r>
              <a:rPr lang="en-US" sz="2800" b="1" dirty="0">
                <a:solidFill>
                  <a:srgbClr val="006600"/>
                </a:solidFill>
              </a:rPr>
              <a:t>This information is added to your company’s chemical inventory.</a:t>
            </a:r>
          </a:p>
          <a:p>
            <a:pPr marL="0" indent="0">
              <a:buNone/>
            </a:pPr>
            <a:endParaRPr lang="en-US" sz="2800" b="1" dirty="0">
              <a:solidFill>
                <a:srgbClr val="0066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6600"/>
                </a:solidFill>
              </a:rPr>
              <a:t>OSHA requires that each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6600"/>
                </a:solidFill>
              </a:rPr>
              <a:t>   company keep an inventory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6600"/>
                </a:solidFill>
              </a:rPr>
              <a:t>   on all its hazardous chemicals.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213" y="4963886"/>
            <a:ext cx="2641444" cy="176237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0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79269" y="95161"/>
            <a:ext cx="5943600" cy="82391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6600"/>
                </a:solidFill>
              </a:rPr>
              <a:t>2. Safety Data Sheets (SDS)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9269" y="1446893"/>
            <a:ext cx="8743406" cy="4479925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>
                <a:solidFill>
                  <a:srgbClr val="006600"/>
                </a:solidFill>
              </a:rPr>
              <a:t>Explain what you need to know to safely work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6600"/>
                </a:solidFill>
              </a:rPr>
              <a:t>    with a chemical</a:t>
            </a:r>
          </a:p>
          <a:p>
            <a:pPr marL="0" indent="0">
              <a:buNone/>
            </a:pPr>
            <a:endParaRPr lang="en-US" sz="1300" b="1" dirty="0">
              <a:solidFill>
                <a:srgbClr val="006600"/>
              </a:solidFill>
            </a:endParaRPr>
          </a:p>
          <a:p>
            <a:r>
              <a:rPr lang="en-US" sz="2800" b="1" dirty="0">
                <a:solidFill>
                  <a:srgbClr val="006600"/>
                </a:solidFill>
              </a:rPr>
              <a:t>Must have the GHS-specified 16 section format</a:t>
            </a:r>
          </a:p>
          <a:p>
            <a:pPr marL="0" indent="0">
              <a:buNone/>
            </a:pPr>
            <a:endParaRPr lang="en-US" sz="1300" b="1" dirty="0">
              <a:solidFill>
                <a:srgbClr val="006600"/>
              </a:solidFill>
            </a:endParaRPr>
          </a:p>
          <a:p>
            <a:r>
              <a:rPr lang="en-US" sz="2800" b="1" dirty="0">
                <a:solidFill>
                  <a:srgbClr val="006600"/>
                </a:solidFill>
              </a:rPr>
              <a:t>Must include certain types of information in each section, employees should focus on section 4-8</a:t>
            </a:r>
          </a:p>
          <a:p>
            <a:pPr marL="0" indent="0">
              <a:buNone/>
            </a:pPr>
            <a:endParaRPr lang="en-US" sz="1300" b="1" dirty="0">
              <a:solidFill>
                <a:srgbClr val="006600"/>
              </a:solidFill>
            </a:endParaRPr>
          </a:p>
          <a:p>
            <a:r>
              <a:rPr lang="en-US" sz="2800" b="1" dirty="0">
                <a:solidFill>
                  <a:srgbClr val="006600"/>
                </a:solidFill>
              </a:rPr>
              <a:t>Help ensure that employers and employees understand the chemical</a:t>
            </a:r>
          </a:p>
          <a:p>
            <a:pPr marL="0" indent="0">
              <a:buNone/>
            </a:pPr>
            <a:endParaRPr lang="en-US" sz="1300" b="1" dirty="0">
              <a:solidFill>
                <a:srgbClr val="006600"/>
              </a:solidFill>
            </a:endParaRPr>
          </a:p>
          <a:p>
            <a:r>
              <a:rPr lang="en-US" sz="2800" b="1" dirty="0">
                <a:solidFill>
                  <a:srgbClr val="006600"/>
                </a:solidFill>
              </a:rPr>
              <a:t>Must be readily accessible to employees in the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6600"/>
                </a:solidFill>
              </a:rPr>
              <a:t>    work area during each work shift</a:t>
            </a:r>
          </a:p>
        </p:txBody>
      </p:sp>
    </p:spTree>
    <p:extLst>
      <p:ext uri="{BB962C8B-B14F-4D97-AF65-F5344CB8AC3E}">
        <p14:creationId xmlns:p14="http://schemas.microsoft.com/office/powerpoint/2010/main" val="285816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/>
          <p:nvPr/>
        </p:nvSpPr>
        <p:spPr>
          <a:xfrm>
            <a:off x="374469" y="1219199"/>
            <a:ext cx="8847911" cy="489421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38100" tIns="38100" rIns="38100" bIns="38100" numCol="2" spcCol="405129"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Helvetica"/>
              <a:buNone/>
              <a:defRPr sz="1800"/>
            </a:pPr>
            <a:r>
              <a:rPr sz="2800" kern="0" dirty="0">
                <a:solidFill>
                  <a:srgbClr val="006600"/>
                </a:solidFill>
                <a:uFill>
                  <a:solidFill>
                    <a:srgbClr val="1F497D"/>
                  </a:solidFill>
                </a:uFill>
                <a:latin typeface="Arial Bold"/>
                <a:ea typeface="Arial Bold"/>
                <a:cs typeface="Arial Bold"/>
                <a:sym typeface="Arial Bold"/>
              </a:rPr>
              <a:t>What are the features of a SDS?</a:t>
            </a:r>
            <a:endParaRPr lang="en-US" sz="2800" kern="0" dirty="0">
              <a:solidFill>
                <a:srgbClr val="006600"/>
              </a:solidFill>
              <a:uFill>
                <a:solidFill>
                  <a:srgbClr val="1F497D"/>
                </a:solidFill>
              </a:uFill>
              <a:latin typeface="Arial Bold"/>
              <a:ea typeface="Arial Bold"/>
              <a:cs typeface="Arial Bold"/>
              <a:sym typeface="Arial Bold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Helvetica"/>
              <a:buNone/>
              <a:defRPr sz="1800"/>
            </a:pPr>
            <a:endParaRPr sz="1200" kern="0" dirty="0">
              <a:solidFill>
                <a:srgbClr val="006600"/>
              </a:solidFill>
              <a:uFill>
                <a:solidFill>
                  <a:srgbClr val="1F497D"/>
                </a:solidFill>
              </a:u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Bef>
                <a:spcPts val="400"/>
              </a:spcBef>
              <a:spcAft>
                <a:spcPts val="0"/>
              </a:spcAft>
              <a:defRPr sz="1800"/>
            </a:pP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Chemical manufacturers and importers must obtain or develop a safety data sheet for each hazardous chemical they produce or import. Employers must have a safety data sheet in the workplace for each hazardous chemical which they use. </a:t>
            </a:r>
            <a:endParaRPr lang="en-US" sz="24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Bef>
                <a:spcPts val="400"/>
              </a:spcBef>
              <a:spcAft>
                <a:spcPts val="0"/>
              </a:spcAft>
              <a:defRPr sz="1800"/>
            </a:pPr>
            <a:endParaRPr sz="22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Bef>
                <a:spcPts val="400"/>
              </a:spcBef>
              <a:spcAft>
                <a:spcPts val="0"/>
              </a:spcAft>
              <a:defRPr sz="1800"/>
            </a:pPr>
            <a:endParaRPr lang="en-US" sz="22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Bef>
                <a:spcPts val="400"/>
              </a:spcBef>
              <a:spcAft>
                <a:spcPts val="0"/>
              </a:spcAft>
              <a:defRPr sz="1800"/>
            </a:pPr>
            <a:endParaRPr lang="en-US" sz="22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(a) Section 1, Identification;</a:t>
            </a:r>
            <a:endParaRPr lang="en-US" sz="24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(b) Section 2, Hazard(s)</a:t>
            </a:r>
            <a:endParaRPr lang="en-US" sz="24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    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identification;</a:t>
            </a:r>
            <a:endParaRPr lang="en-US" sz="24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endParaRPr sz="24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(c) Section 3,</a:t>
            </a: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Composition/</a:t>
            </a:r>
            <a:endParaRPr lang="en-US" sz="24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     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information</a:t>
            </a: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on</a:t>
            </a:r>
            <a:endParaRPr lang="en-US" sz="24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    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ingredients;</a:t>
            </a:r>
            <a:endParaRPr lang="en-US" sz="24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(d) Section 4, First-aid</a:t>
            </a:r>
            <a:endParaRPr lang="en-US" sz="24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     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measures; </a:t>
            </a:r>
          </a:p>
        </p:txBody>
      </p:sp>
    </p:spTree>
    <p:extLst>
      <p:ext uri="{BB962C8B-B14F-4D97-AF65-F5344CB8AC3E}">
        <p14:creationId xmlns:p14="http://schemas.microsoft.com/office/powerpoint/2010/main" val="377568311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/>
          <p:nvPr/>
        </p:nvSpPr>
        <p:spPr>
          <a:xfrm>
            <a:off x="441325" y="1083673"/>
            <a:ext cx="8121650" cy="542163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38100" tIns="38100" rIns="38100" bIns="38100" numCol="2" spcCol="406082">
            <a:normAutofit/>
          </a:bodyPr>
          <a:lstStyle/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(e) Section 5, Firefighting</a:t>
            </a:r>
            <a:endParaRPr lang="en-US" sz="24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     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measures;</a:t>
            </a:r>
            <a:endParaRPr lang="en-US" sz="24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sz="12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(f) </a:t>
            </a: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Section 6, Accidental</a:t>
            </a:r>
            <a:endParaRPr lang="en-US" sz="24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   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release measures;</a:t>
            </a:r>
            <a:endParaRPr lang="en-US" sz="24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sz="12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(g) Section 7, Handling</a:t>
            </a:r>
            <a:endParaRPr lang="en-US" sz="24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    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and</a:t>
            </a: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storage;</a:t>
            </a:r>
            <a:endParaRPr lang="en-US" sz="24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sz="12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(h) Section 8, Exposure</a:t>
            </a:r>
            <a:endParaRPr lang="en-US" sz="24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    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controls/personal</a:t>
            </a:r>
            <a:endParaRPr lang="en-US" sz="24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    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protection;</a:t>
            </a:r>
            <a:endParaRPr lang="en-US" sz="24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endParaRPr lang="en-US" sz="12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(i) </a:t>
            </a: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Section 9, Physical</a:t>
            </a:r>
            <a:endParaRPr lang="en-US" sz="24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    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and</a:t>
            </a: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chemical</a:t>
            </a:r>
            <a:endParaRPr lang="en-US" sz="24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   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properties; </a:t>
            </a:r>
            <a:endParaRPr lang="en-US" sz="24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endParaRPr sz="12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(j) Section 10, Stability</a:t>
            </a:r>
            <a:endParaRPr lang="en-US" sz="24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    a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nd reactivity;</a:t>
            </a:r>
            <a:endParaRPr lang="en-US" sz="24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endParaRPr sz="12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(k) Section 11,</a:t>
            </a:r>
            <a:endParaRPr lang="en-US" sz="24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    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Toxicological</a:t>
            </a:r>
            <a:endParaRPr lang="en-US" sz="24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   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information; </a:t>
            </a:r>
          </a:p>
        </p:txBody>
      </p:sp>
      <p:pic>
        <p:nvPicPr>
          <p:cNvPr id="456" name="IMG_5500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905467" y="3368730"/>
            <a:ext cx="2061390" cy="2962401"/>
          </a:xfrm>
          <a:prstGeom prst="rect">
            <a:avLst/>
          </a:prstGeom>
          <a:ln w="12700">
            <a:miter lim="400000"/>
          </a:ln>
          <a:effectLst>
            <a:outerShdw blurRad="63500" dist="152400" dir="2700000" rotWithShape="0">
              <a:srgbClr val="000000">
                <a:alpha val="39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596588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/>
          <p:nvPr/>
        </p:nvSpPr>
        <p:spPr>
          <a:xfrm>
            <a:off x="536575" y="958850"/>
            <a:ext cx="8470900" cy="56642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38100" tIns="38100" rIns="38100" bIns="38100" numCol="2" spcCol="423545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Helvetica"/>
              <a:buNone/>
              <a:defRPr sz="1800"/>
            </a:pPr>
            <a:r>
              <a:rPr sz="2400" kern="0" dirty="0">
                <a:solidFill>
                  <a:srgbClr val="006600"/>
                </a:solidFill>
                <a:uFill>
                  <a:solidFill>
                    <a:srgbClr val="1F497D"/>
                  </a:solidFill>
                </a:uFill>
                <a:latin typeface="Arial Bold"/>
                <a:ea typeface="Arial Bold"/>
                <a:cs typeface="Arial Bold"/>
                <a:sym typeface="Arial Bold"/>
              </a:rPr>
              <a:t>(12-15 Non-mandatory)</a:t>
            </a:r>
            <a:endParaRPr lang="en-US" sz="2400" kern="0" dirty="0">
              <a:solidFill>
                <a:srgbClr val="006600"/>
              </a:solidFill>
              <a:uFill>
                <a:solidFill>
                  <a:srgbClr val="1F497D"/>
                </a:solidFill>
              </a:uFill>
              <a:latin typeface="Arial Bold"/>
              <a:ea typeface="Arial Bold"/>
              <a:cs typeface="Arial Bold"/>
              <a:sym typeface="Arial Bold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Helvetica"/>
              <a:buNone/>
              <a:defRPr sz="1800"/>
            </a:pPr>
            <a:endParaRPr sz="2400" kern="0" dirty="0">
              <a:solidFill>
                <a:srgbClr val="006600"/>
              </a:solidFill>
              <a:uFill>
                <a:solidFill>
                  <a:srgbClr val="1F497D"/>
                </a:solidFill>
              </a:u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(l) Section 12, Ecological</a:t>
            </a:r>
            <a:endParaRPr lang="en-US" sz="24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    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information;</a:t>
            </a:r>
            <a:endParaRPr lang="en-US" sz="24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endParaRPr sz="12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(m) Section 13, Disposal</a:t>
            </a:r>
            <a:endParaRPr lang="en-US" sz="24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     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considerations;</a:t>
            </a:r>
            <a:endParaRPr lang="en-US" sz="24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endParaRPr sz="12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(n) Section 14, Transport</a:t>
            </a:r>
            <a:endParaRPr lang="en-US" sz="24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    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information;</a:t>
            </a:r>
            <a:endParaRPr lang="en-US" sz="24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endParaRPr sz="12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(o) Section 15, Regulatory</a:t>
            </a:r>
            <a:endParaRPr lang="en-US" sz="24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    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information; and</a:t>
            </a:r>
            <a:endParaRPr lang="en-US" sz="24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Bef>
                <a:spcPts val="400"/>
              </a:spcBef>
              <a:spcAft>
                <a:spcPts val="0"/>
              </a:spcAft>
              <a:defRPr sz="1800"/>
            </a:pPr>
            <a:endParaRPr lang="en-US" sz="24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Bef>
                <a:spcPts val="400"/>
              </a:spcBef>
              <a:spcAft>
                <a:spcPts val="0"/>
              </a:spcAft>
              <a:defRPr sz="1800"/>
            </a:pPr>
            <a:endParaRPr lang="en-US" sz="24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Bef>
                <a:spcPts val="400"/>
              </a:spcBef>
              <a:spcAft>
                <a:spcPts val="0"/>
              </a:spcAft>
              <a:defRPr sz="1800"/>
            </a:pPr>
            <a:endParaRPr sz="12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(p) Section 16, Other</a:t>
            </a:r>
            <a:endParaRPr lang="en-US" sz="24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    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information, including</a:t>
            </a:r>
            <a:endParaRPr lang="en-US" sz="24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    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date of preparation or</a:t>
            </a:r>
            <a:endParaRPr lang="en-US" sz="24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     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last revision. </a:t>
            </a:r>
          </a:p>
        </p:txBody>
      </p:sp>
      <p:pic>
        <p:nvPicPr>
          <p:cNvPr id="461" name="13225894-metallurgical-works-with-smoke-industrial-architectur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711065" y="2864439"/>
            <a:ext cx="3924300" cy="2619375"/>
          </a:xfrm>
          <a:prstGeom prst="rect">
            <a:avLst/>
          </a:prstGeom>
          <a:ln w="12700">
            <a:miter lim="400000"/>
          </a:ln>
          <a:effectLst>
            <a:outerShdw blurRad="63500" dist="152400" dir="2700000" rotWithShape="0">
              <a:srgbClr val="000000">
                <a:alpha val="39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587067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22811" y="-9026"/>
            <a:ext cx="5943600" cy="82391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6600"/>
                </a:solidFill>
              </a:rPr>
              <a:t>3. Labels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" y="1574800"/>
            <a:ext cx="6883400" cy="4140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7928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44435" y="0"/>
            <a:ext cx="5943600" cy="82391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6600"/>
                </a:solidFill>
              </a:rPr>
              <a:t>Pictograms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9" y="1434737"/>
            <a:ext cx="5857875" cy="45259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5288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7978" y="0"/>
            <a:ext cx="5943600" cy="82391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6600"/>
                </a:solidFill>
              </a:rPr>
              <a:t>Re-Labeling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7978" y="1463675"/>
            <a:ext cx="7589838" cy="4479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6600"/>
                </a:solidFill>
              </a:rPr>
              <a:t>Re-labeling can take place when:</a:t>
            </a:r>
          </a:p>
          <a:p>
            <a:pPr marL="0" indent="0">
              <a:buNone/>
            </a:pPr>
            <a:endParaRPr lang="en-US" sz="1200" b="1" dirty="0">
              <a:solidFill>
                <a:srgbClr val="0066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400" b="1" dirty="0">
                <a:solidFill>
                  <a:srgbClr val="006600"/>
                </a:solidFill>
              </a:rPr>
              <a:t>Your employer chooses to use an OSHA-approved label in your workplace.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200" b="1" dirty="0">
              <a:solidFill>
                <a:srgbClr val="0066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400" b="1" dirty="0">
                <a:solidFill>
                  <a:srgbClr val="006600"/>
                </a:solidFill>
              </a:rPr>
              <a:t>A large quantity of a chemical is broken</a:t>
            </a:r>
            <a:br>
              <a:rPr lang="en-US" sz="2400" b="1" dirty="0">
                <a:solidFill>
                  <a:srgbClr val="006600"/>
                </a:solidFill>
              </a:rPr>
            </a:br>
            <a:r>
              <a:rPr lang="en-US" sz="2400" b="1" dirty="0">
                <a:solidFill>
                  <a:srgbClr val="006600"/>
                </a:solidFill>
              </a:rPr>
              <a:t>down into smaller ones to use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6600"/>
                </a:solidFill>
              </a:rPr>
              <a:t>   in different areas.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897" y="4125686"/>
            <a:ext cx="3571429" cy="23828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80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7977" y="0"/>
            <a:ext cx="5943600" cy="82391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6600"/>
                </a:solidFill>
              </a:rPr>
              <a:t>Re-Labeling, 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7977" y="1463675"/>
            <a:ext cx="7589838" cy="4479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6600"/>
                </a:solidFill>
              </a:rPr>
              <a:t>If you ever find a container with no label, or an illegible label, contact your supervisor.</a:t>
            </a:r>
          </a:p>
          <a:p>
            <a:pPr marL="0" indent="0">
              <a:buNone/>
            </a:pPr>
            <a:endParaRPr lang="en-US" sz="1200" b="1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6600"/>
                </a:solidFill>
              </a:rPr>
              <a:t>Never use a chemical from an unlabeled container.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885" y="3890554"/>
            <a:ext cx="3571429" cy="23828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73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7977" y="0"/>
            <a:ext cx="5943600" cy="82391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6600"/>
                </a:solidFill>
              </a:rPr>
              <a:t>4. Training &amp;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7977" y="1402715"/>
            <a:ext cx="7589838" cy="4479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6600"/>
                </a:solidFill>
              </a:rPr>
              <a:t>Employees must receive training on:</a:t>
            </a:r>
          </a:p>
          <a:p>
            <a:pPr lvl="1"/>
            <a:r>
              <a:rPr lang="en-US" sz="2800" b="1" dirty="0" err="1">
                <a:solidFill>
                  <a:srgbClr val="006600"/>
                </a:solidFill>
              </a:rPr>
              <a:t>HazCom</a:t>
            </a:r>
            <a:r>
              <a:rPr lang="en-US" sz="2800" b="1" dirty="0">
                <a:solidFill>
                  <a:srgbClr val="006600"/>
                </a:solidFill>
              </a:rPr>
              <a:t> Standard requirements</a:t>
            </a: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Hazard chemical locations</a:t>
            </a: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Chemical inventory</a:t>
            </a: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Safety data sheets</a:t>
            </a: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Labels</a:t>
            </a: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Written </a:t>
            </a:r>
            <a:r>
              <a:rPr lang="en-US" sz="2800" b="1" dirty="0" err="1">
                <a:solidFill>
                  <a:srgbClr val="006600"/>
                </a:solidFill>
              </a:rPr>
              <a:t>HazCom</a:t>
            </a:r>
            <a:r>
              <a:rPr lang="en-US" sz="2800" b="1" dirty="0">
                <a:solidFill>
                  <a:srgbClr val="006600"/>
                </a:solidFill>
              </a:rPr>
              <a:t> program</a:t>
            </a: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Specialized chemicals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5" y="3021875"/>
            <a:ext cx="2758917" cy="184074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43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4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7977" y="8392"/>
            <a:ext cx="5943600" cy="82391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5. Written </a:t>
            </a:r>
            <a:r>
              <a:rPr lang="en-US" b="1" dirty="0" err="1">
                <a:solidFill>
                  <a:srgbClr val="006600"/>
                </a:solidFill>
              </a:rPr>
              <a:t>HazCom</a:t>
            </a:r>
            <a:r>
              <a:rPr lang="en-US" b="1" dirty="0">
                <a:solidFill>
                  <a:srgbClr val="006600"/>
                </a:solidFill>
              </a:rPr>
              <a:t>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7977" y="1463675"/>
            <a:ext cx="7589838" cy="4479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6600"/>
                </a:solidFill>
              </a:rPr>
              <a:t>Documents, in detail, your employer’s plans for communicating chemical hazards</a:t>
            </a:r>
          </a:p>
          <a:p>
            <a:pPr marL="0" indent="0">
              <a:buNone/>
            </a:pPr>
            <a:endParaRPr lang="en-US" sz="1200" b="1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6600"/>
                </a:solidFill>
              </a:rPr>
              <a:t>You have a right to review the written </a:t>
            </a:r>
            <a:r>
              <a:rPr lang="en-US" b="1" dirty="0" err="1">
                <a:solidFill>
                  <a:srgbClr val="006600"/>
                </a:solidFill>
              </a:rPr>
              <a:t>HazCom</a:t>
            </a:r>
            <a:r>
              <a:rPr lang="en-US" b="1" dirty="0">
                <a:solidFill>
                  <a:srgbClr val="006600"/>
                </a:solidFill>
              </a:rPr>
              <a:t> program whenever you want.</a:t>
            </a:r>
          </a:p>
          <a:p>
            <a:endParaRPr lang="en-US" b="1" dirty="0">
              <a:solidFill>
                <a:srgbClr val="0066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896" y="3481251"/>
            <a:ext cx="3571429" cy="23828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53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960914" y="1264737"/>
            <a:ext cx="3326675" cy="1102122"/>
          </a:xfrm>
        </p:spPr>
        <p:txBody>
          <a:bodyPr>
            <a:normAutofit/>
          </a:bodyPr>
          <a:lstStyle/>
          <a:p>
            <a:pPr algn="r"/>
            <a:endParaRPr lang="en-US" sz="4800" dirty="0">
              <a:solidFill>
                <a:srgbClr val="0066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5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932" y="112577"/>
            <a:ext cx="5943600" cy="823912"/>
          </a:xfrm>
        </p:spPr>
        <p:txBody>
          <a:bodyPr/>
          <a:lstStyle/>
          <a:p>
            <a:r>
              <a:rPr lang="en-US" sz="3200" b="1" dirty="0">
                <a:solidFill>
                  <a:srgbClr val="006600"/>
                </a:solidFill>
              </a:rPr>
              <a:t>The </a:t>
            </a:r>
            <a:r>
              <a:rPr lang="en-US" sz="3200" b="1" dirty="0" err="1">
                <a:solidFill>
                  <a:srgbClr val="006600"/>
                </a:solidFill>
              </a:rPr>
              <a:t>HazCom</a:t>
            </a:r>
            <a:r>
              <a:rPr lang="en-US" sz="3200" b="1" dirty="0">
                <a:solidFill>
                  <a:srgbClr val="006600"/>
                </a:solidFill>
              </a:rPr>
              <a:t>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932" y="1669116"/>
            <a:ext cx="7589838" cy="44799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6600"/>
                </a:solidFill>
              </a:rPr>
              <a:t>Gives you the right to know about:</a:t>
            </a:r>
          </a:p>
          <a:p>
            <a:pPr marL="0" indent="0">
              <a:buNone/>
            </a:pPr>
            <a:endParaRPr lang="en-US" sz="2800" b="1" dirty="0">
              <a:solidFill>
                <a:srgbClr val="006600"/>
              </a:solidFill>
            </a:endParaRP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Chemicals that are used in your workplace</a:t>
            </a:r>
          </a:p>
          <a:p>
            <a:pPr lvl="1"/>
            <a:endParaRPr lang="en-US" sz="2800" b="1" dirty="0">
              <a:solidFill>
                <a:srgbClr val="006600"/>
              </a:solidFill>
            </a:endParaRP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Possible dangers you could be exposed to</a:t>
            </a:r>
          </a:p>
          <a:p>
            <a:pPr lvl="1"/>
            <a:endParaRPr lang="en-US" sz="2800" b="1" dirty="0">
              <a:solidFill>
                <a:srgbClr val="006600"/>
              </a:solidFill>
            </a:endParaRP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How to protect yourself and</a:t>
            </a:r>
          </a:p>
          <a:p>
            <a:pPr marL="457200" lvl="1" indent="0">
              <a:buNone/>
            </a:pPr>
            <a:r>
              <a:rPr lang="en-US" sz="2800" b="1" dirty="0">
                <a:solidFill>
                  <a:srgbClr val="006600"/>
                </a:solidFill>
              </a:rPr>
              <a:t>   others</a:t>
            </a:r>
          </a:p>
          <a:p>
            <a:pPr lvl="1"/>
            <a:endParaRPr lang="en-US" b="1" dirty="0">
              <a:solidFill>
                <a:srgbClr val="0066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470" y="4911634"/>
            <a:ext cx="2719759" cy="181462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36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7017" y="69352"/>
            <a:ext cx="5943600" cy="82391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6600"/>
                </a:solidFill>
              </a:rPr>
              <a:t>Hazardous Chemical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7017" y="1463675"/>
            <a:ext cx="7589838" cy="4479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6600"/>
                </a:solidFill>
              </a:rPr>
              <a:t>A hazardous chemical is any chemical which is classified as a:</a:t>
            </a:r>
          </a:p>
          <a:p>
            <a:pPr marL="0" indent="0">
              <a:buNone/>
            </a:pPr>
            <a:endParaRPr lang="en-US" sz="1200" b="1" dirty="0">
              <a:solidFill>
                <a:srgbClr val="006600"/>
              </a:solidFill>
            </a:endParaRP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Physical hazard</a:t>
            </a: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Health hazard</a:t>
            </a: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Simple </a:t>
            </a:r>
            <a:r>
              <a:rPr lang="en-US" sz="2800" b="1" dirty="0" err="1">
                <a:solidFill>
                  <a:srgbClr val="006600"/>
                </a:solidFill>
              </a:rPr>
              <a:t>asphyxiant</a:t>
            </a:r>
            <a:endParaRPr lang="en-US" sz="2800" b="1" dirty="0">
              <a:solidFill>
                <a:srgbClr val="006600"/>
              </a:solidFill>
            </a:endParaRP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Combustible dust</a:t>
            </a: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Pyrophoric (“instantly igniting”) gas</a:t>
            </a: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Hazard not otherwise classified</a:t>
            </a:r>
          </a:p>
        </p:txBody>
      </p:sp>
    </p:spTree>
    <p:extLst>
      <p:ext uri="{BB962C8B-B14F-4D97-AF65-F5344CB8AC3E}">
        <p14:creationId xmlns:p14="http://schemas.microsoft.com/office/powerpoint/2010/main" val="372849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61878" y="182563"/>
            <a:ext cx="5943600" cy="82391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6600"/>
                </a:solidFill>
              </a:rPr>
              <a:t>Physical 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61878" y="1412177"/>
            <a:ext cx="7589838" cy="4479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6600"/>
                </a:solidFill>
              </a:rPr>
              <a:t>Physical hazards are chemicals that can cause:</a:t>
            </a:r>
            <a:endParaRPr lang="en-US" sz="2800" b="1" dirty="0">
              <a:solidFill>
                <a:srgbClr val="006600"/>
              </a:solidFill>
            </a:endParaRP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Fire</a:t>
            </a: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Explosion</a:t>
            </a: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Violent reaction</a:t>
            </a:r>
          </a:p>
        </p:txBody>
      </p:sp>
      <p:pic>
        <p:nvPicPr>
          <p:cNvPr id="5" name="OSHA pictogram g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36659"/>
            <a:ext cx="2039003" cy="179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OSHA pictogram explosiv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464" y="2073952"/>
            <a:ext cx="1936467" cy="176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" name="corrosiv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635" y="3931940"/>
            <a:ext cx="1960162" cy="196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Oxidizer Pictogra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394" y="3962823"/>
            <a:ext cx="1968242" cy="196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9" name="OSHA pictogram flammabl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344" y="2089644"/>
            <a:ext cx="1816100" cy="179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62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14103" y="132262"/>
            <a:ext cx="5943600" cy="82391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6600"/>
                </a:solidFill>
              </a:rPr>
              <a:t>Health 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14103" y="1455601"/>
            <a:ext cx="7589838" cy="4479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6600"/>
                </a:solidFill>
              </a:rPr>
              <a:t>Health hazards are chemicals that are harmful to your health and can</a:t>
            </a:r>
            <a:br>
              <a:rPr lang="en-US" sz="3200" b="1" dirty="0">
                <a:solidFill>
                  <a:srgbClr val="006600"/>
                </a:solidFill>
              </a:rPr>
            </a:br>
            <a:r>
              <a:rPr lang="en-US" sz="3200" b="1" dirty="0">
                <a:solidFill>
                  <a:srgbClr val="006600"/>
                </a:solidFill>
              </a:rPr>
              <a:t>cause:</a:t>
            </a:r>
            <a:endParaRPr lang="en-US" sz="2800" b="1" dirty="0">
              <a:solidFill>
                <a:srgbClr val="006600"/>
              </a:solidFill>
            </a:endParaRP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Short-term (acute)</a:t>
            </a:r>
            <a:br>
              <a:rPr lang="en-US" sz="2800" b="1" dirty="0">
                <a:solidFill>
                  <a:srgbClr val="006600"/>
                </a:solidFill>
              </a:rPr>
            </a:br>
            <a:r>
              <a:rPr lang="en-US" sz="2800" b="1" dirty="0">
                <a:solidFill>
                  <a:srgbClr val="006600"/>
                </a:solidFill>
              </a:rPr>
              <a:t>health problems</a:t>
            </a:r>
          </a:p>
          <a:p>
            <a:pPr marL="457200" lvl="1" indent="0">
              <a:buNone/>
            </a:pPr>
            <a:endParaRPr lang="en-US" sz="2800" b="1" dirty="0">
              <a:solidFill>
                <a:srgbClr val="006600"/>
              </a:solidFill>
            </a:endParaRP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Long term (chronic)</a:t>
            </a:r>
            <a:br>
              <a:rPr lang="en-US" sz="2800" b="1" dirty="0">
                <a:solidFill>
                  <a:srgbClr val="006600"/>
                </a:solidFill>
              </a:rPr>
            </a:br>
            <a:r>
              <a:rPr lang="en-US" sz="2800" b="1" dirty="0">
                <a:solidFill>
                  <a:srgbClr val="006600"/>
                </a:solidFill>
              </a:rPr>
              <a:t>health problems</a:t>
            </a:r>
          </a:p>
        </p:txBody>
      </p:sp>
      <p:pic>
        <p:nvPicPr>
          <p:cNvPr id="5" name="OSHA pictorgam cau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2666728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" name="OSHA pictogram health hazar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732" y="4218669"/>
            <a:ext cx="21526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OSHA pictogram toxi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2514600"/>
            <a:ext cx="18796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97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35725" y="182246"/>
            <a:ext cx="5943600" cy="82391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6600"/>
                </a:solidFill>
              </a:rPr>
              <a:t>Health Hazards, 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31520" y="1298212"/>
            <a:ext cx="7589838" cy="4479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6600"/>
                </a:solidFill>
              </a:rPr>
              <a:t>OSHA considers a health hazard to be any chemical which</a:t>
            </a:r>
            <a:r>
              <a:rPr lang="en-US" b="1" dirty="0">
                <a:solidFill>
                  <a:srgbClr val="006600"/>
                </a:solidFill>
              </a:rPr>
              <a:t>:</a:t>
            </a:r>
          </a:p>
          <a:p>
            <a:pPr marL="0" indent="0">
              <a:buNone/>
            </a:pPr>
            <a:endParaRPr lang="en-US" b="1" dirty="0">
              <a:solidFill>
                <a:srgbClr val="006600"/>
              </a:solidFill>
            </a:endParaRP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Is toxic</a:t>
            </a: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Is corrosive to the skin or eyes</a:t>
            </a: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Is a respiratory sensitizer</a:t>
            </a: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May cause cancer, birth defects, or reproductive issues</a:t>
            </a: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Attacks specific organs</a:t>
            </a: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Is harmful or deadly when inhaled</a:t>
            </a:r>
          </a:p>
          <a:p>
            <a:pPr lvl="1"/>
            <a:endParaRPr lang="en-US" sz="2800" b="1" dirty="0">
              <a:solidFill>
                <a:srgbClr val="006600"/>
              </a:solidFill>
            </a:endParaRPr>
          </a:p>
          <a:p>
            <a:pPr lvl="1"/>
            <a:endParaRPr lang="en-US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4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8044" y="78060"/>
            <a:ext cx="6714309" cy="82391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6600"/>
                </a:solidFill>
              </a:rPr>
              <a:t>Five Employer Requirements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48673502"/>
              </p:ext>
            </p:extLst>
          </p:nvPr>
        </p:nvGraphicFramePr>
        <p:xfrm>
          <a:off x="383177" y="1433740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741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9C30A4-5CBF-4144-93A5-696D62FE9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69C30A4-5CBF-4144-93A5-696D62FE9E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21FA08-B5EC-4F2B-AB75-10234A93A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A921FA08-B5EC-4F2B-AB75-10234A93A9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CF83F4-FA8C-44A5-8F82-5E2CEDCBC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E8CF83F4-FA8C-44A5-8F82-5E2CEDCBC1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E91F45-5C55-4DD2-94AA-75D6A41A4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9FE91F45-5C55-4DD2-94AA-75D6A41A4B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47BC52-8B6F-47D2-AF25-306351FB3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3F47BC52-8B6F-47D2-AF25-306351FB33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6687" y="86768"/>
            <a:ext cx="5943600" cy="82391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6600"/>
                </a:solidFill>
              </a:rPr>
              <a:t>The </a:t>
            </a:r>
            <a:r>
              <a:rPr lang="en-US" sz="3200" b="1" dirty="0" err="1">
                <a:solidFill>
                  <a:srgbClr val="006600"/>
                </a:solidFill>
              </a:rPr>
              <a:t>HazCom</a:t>
            </a:r>
            <a:r>
              <a:rPr lang="en-US" sz="3200" b="1" dirty="0">
                <a:solidFill>
                  <a:srgbClr val="006600"/>
                </a:solidFill>
              </a:rPr>
              <a:t> Chain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12581914"/>
              </p:ext>
            </p:extLst>
          </p:nvPr>
        </p:nvGraphicFramePr>
        <p:xfrm>
          <a:off x="383178" y="1526359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832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30EB7B-C72B-42F8-A8FB-38EDEE8A1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5730EB7B-C72B-42F8-A8FB-38EDEE8A1D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698473-E58A-4F25-AFBB-DFA02DECA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EB698473-E58A-4F25-AFBB-DFA02DECAC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6_Office Theme">
  <a:themeElements>
    <a:clrScheme name="Corp PPT Palette">
      <a:dk1>
        <a:srgbClr val="000000"/>
      </a:dk1>
      <a:lt1>
        <a:srgbClr val="FFFFFF"/>
      </a:lt1>
      <a:dk2>
        <a:srgbClr val="535353"/>
      </a:dk2>
      <a:lt2>
        <a:srgbClr val="A7A7A7"/>
      </a:lt2>
      <a:accent1>
        <a:srgbClr val="00263E"/>
      </a:accent1>
      <a:accent2>
        <a:srgbClr val="407EC9"/>
      </a:accent2>
      <a:accent3>
        <a:srgbClr val="949300"/>
      </a:accent3>
      <a:accent4>
        <a:srgbClr val="E07E3C"/>
      </a:accent4>
      <a:accent5>
        <a:srgbClr val="F0B323"/>
      </a:accent5>
      <a:accent6>
        <a:srgbClr val="A4C8E1"/>
      </a:accent6>
      <a:hlink>
        <a:srgbClr val="898A89"/>
      </a:hlink>
      <a:folHlink>
        <a:srgbClr val="122D42"/>
      </a:folHlink>
    </a:clrScheme>
    <a:fontScheme name="BSD/GBS Theme - A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Custom Design">
  <a:themeElements>
    <a:clrScheme name="Corp PPT Palette">
      <a:dk1>
        <a:srgbClr val="000000"/>
      </a:dk1>
      <a:lt1>
        <a:srgbClr val="FFFFFF"/>
      </a:lt1>
      <a:dk2>
        <a:srgbClr val="535353"/>
      </a:dk2>
      <a:lt2>
        <a:srgbClr val="A7A7A7"/>
      </a:lt2>
      <a:accent1>
        <a:srgbClr val="00263E"/>
      </a:accent1>
      <a:accent2>
        <a:srgbClr val="407EC9"/>
      </a:accent2>
      <a:accent3>
        <a:srgbClr val="949300"/>
      </a:accent3>
      <a:accent4>
        <a:srgbClr val="E07E3C"/>
      </a:accent4>
      <a:accent5>
        <a:srgbClr val="F0B323"/>
      </a:accent5>
      <a:accent6>
        <a:srgbClr val="A4C8E1"/>
      </a:accent6>
      <a:hlink>
        <a:srgbClr val="898A89"/>
      </a:hlink>
      <a:folHlink>
        <a:srgbClr val="122D42"/>
      </a:folHlink>
    </a:clrScheme>
    <a:fontScheme name="BSD/GBS Theme - A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13549</TotalTime>
  <Words>775</Words>
  <Application>Microsoft Office PowerPoint</Application>
  <PresentationFormat>On-screen Show (4:3)</PresentationFormat>
  <Paragraphs>174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Bold</vt:lpstr>
      <vt:lpstr>Calibri</vt:lpstr>
      <vt:lpstr>Helvetica</vt:lpstr>
      <vt:lpstr>6_Office Theme</vt:lpstr>
      <vt:lpstr>4_Custom Design</vt:lpstr>
      <vt:lpstr>SAFETY SPOTLIGHT  Hazard Communication</vt:lpstr>
      <vt:lpstr>PowerPoint Presentation</vt:lpstr>
      <vt:lpstr>The HazCom Standard</vt:lpstr>
      <vt:lpstr>Hazardous Chemical</vt:lpstr>
      <vt:lpstr>Physical Hazards</vt:lpstr>
      <vt:lpstr>Health Hazards</vt:lpstr>
      <vt:lpstr>Health Hazards, continued…</vt:lpstr>
      <vt:lpstr>Five Employer Requirements</vt:lpstr>
      <vt:lpstr>The HazCom Chain</vt:lpstr>
      <vt:lpstr>1. Chemical Inventory</vt:lpstr>
      <vt:lpstr>2. Safety Data Sheets (SDS)</vt:lpstr>
      <vt:lpstr>PowerPoint Presentation</vt:lpstr>
      <vt:lpstr>PowerPoint Presentation</vt:lpstr>
      <vt:lpstr>PowerPoint Presentation</vt:lpstr>
      <vt:lpstr>3. Labels</vt:lpstr>
      <vt:lpstr>Pictograms</vt:lpstr>
      <vt:lpstr>Re-Labeling</vt:lpstr>
      <vt:lpstr>Re-Labeling, continued…</vt:lpstr>
      <vt:lpstr>4. Training &amp; Information</vt:lpstr>
      <vt:lpstr>5. Written HazCom Program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Stauffer</dc:creator>
  <cp:lastModifiedBy>Vanessa Mullins</cp:lastModifiedBy>
  <cp:revision>513</cp:revision>
  <cp:lastPrinted>2017-11-15T19:57:31Z</cp:lastPrinted>
  <dcterms:created xsi:type="dcterms:W3CDTF">2013-08-14T21:58:14Z</dcterms:created>
  <dcterms:modified xsi:type="dcterms:W3CDTF">2023-10-18T20:25:09Z</dcterms:modified>
</cp:coreProperties>
</file>