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80" autoAdjust="0"/>
  </p:normalViewPr>
  <p:slideViewPr>
    <p:cSldViewPr>
      <p:cViewPr varScale="1">
        <p:scale>
          <a:sx n="89" d="100"/>
          <a:sy n="89" d="100"/>
        </p:scale>
        <p:origin x="-16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F31E8-7AF3-4E61-93BF-8E3F3405DC8C}" type="datetimeFigureOut">
              <a:rPr lang="en-US" smtClean="0"/>
              <a:t>8/28/2012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92713-342D-4D79-AF9C-FA3DD25572D5}" type="slidenum">
              <a:rPr lang="en-US" smtClean="0"/>
              <a:t>‹#›</a:t>
            </a:fld>
            <a:endParaRPr lang="en-US"/>
          </a:p>
        </p:txBody>
      </p:sp>
    </p:spTree>
    <p:extLst>
      <p:ext uri="{BB962C8B-B14F-4D97-AF65-F5344CB8AC3E}">
        <p14:creationId xmlns:p14="http://schemas.microsoft.com/office/powerpoint/2010/main" val="421997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92713-342D-4D79-AF9C-FA3DD25572D5}" type="slidenum">
              <a:rPr lang="en-US" smtClean="0"/>
              <a:t>6</a:t>
            </a:fld>
            <a:endParaRPr lang="en-US"/>
          </a:p>
        </p:txBody>
      </p:sp>
    </p:spTree>
    <p:extLst>
      <p:ext uri="{BB962C8B-B14F-4D97-AF65-F5344CB8AC3E}">
        <p14:creationId xmlns:p14="http://schemas.microsoft.com/office/powerpoint/2010/main" val="388385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B8217-1AF6-4270-A170-EBF33BCE8910}"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373390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B8217-1AF6-4270-A170-EBF33BCE8910}"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1590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B8217-1AF6-4270-A170-EBF33BCE8910}"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297803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B8217-1AF6-4270-A170-EBF33BCE8910}"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103133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B8217-1AF6-4270-A170-EBF33BCE8910}" type="datetimeFigureOut">
              <a:rPr lang="en-US" smtClean="0"/>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130042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8B8217-1AF6-4270-A170-EBF33BCE8910}" type="datetimeFigureOut">
              <a:rPr lang="en-US" smtClean="0"/>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136070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B8217-1AF6-4270-A170-EBF33BCE8910}" type="datetimeFigureOut">
              <a:rPr lang="en-US" smtClean="0"/>
              <a:t>8/28/2012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193321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B8217-1AF6-4270-A170-EBF33BCE8910}" type="datetimeFigureOut">
              <a:rPr lang="en-US" smtClean="0"/>
              <a:t>8/28/2012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407530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B8217-1AF6-4270-A170-EBF33BCE8910}" type="datetimeFigureOut">
              <a:rPr lang="en-US" smtClean="0"/>
              <a:t>8/28/2012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157422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B8217-1AF6-4270-A170-EBF33BCE8910}" type="datetimeFigureOut">
              <a:rPr lang="en-US" smtClean="0"/>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43051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B8217-1AF6-4270-A170-EBF33BCE8910}" type="datetimeFigureOut">
              <a:rPr lang="en-US" smtClean="0"/>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7B1FF-7FBE-460C-92F4-DB4DB1204E51}" type="slidenum">
              <a:rPr lang="en-US" smtClean="0"/>
              <a:t>‹#›</a:t>
            </a:fld>
            <a:endParaRPr lang="en-US"/>
          </a:p>
        </p:txBody>
      </p:sp>
    </p:spTree>
    <p:extLst>
      <p:ext uri="{BB962C8B-B14F-4D97-AF65-F5344CB8AC3E}">
        <p14:creationId xmlns:p14="http://schemas.microsoft.com/office/powerpoint/2010/main" val="366128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B8217-1AF6-4270-A170-EBF33BCE8910}" type="datetimeFigureOut">
              <a:rPr lang="en-US" smtClean="0"/>
              <a:t>8/28/2012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7B1FF-7FBE-460C-92F4-DB4DB1204E51}" type="slidenum">
              <a:rPr lang="en-US" smtClean="0"/>
              <a:t>‹#›</a:t>
            </a:fld>
            <a:endParaRPr lang="en-US"/>
          </a:p>
        </p:txBody>
      </p:sp>
    </p:spTree>
    <p:extLst>
      <p:ext uri="{BB962C8B-B14F-4D97-AF65-F5344CB8AC3E}">
        <p14:creationId xmlns:p14="http://schemas.microsoft.com/office/powerpoint/2010/main" val="626705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 HANDLING OF TRASH</a:t>
            </a:r>
            <a:endParaRPr lang="en-US" dirty="0"/>
          </a:p>
        </p:txBody>
      </p:sp>
      <p:sp>
        <p:nvSpPr>
          <p:cNvPr id="6" name="Content Placeholder 5"/>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algn="ctr"/>
            <a:r>
              <a:rPr lang="en-US" sz="1800" dirty="0" smtClean="0"/>
              <a:t>Presented by: Dr. Ed Griswold</a:t>
            </a:r>
          </a:p>
          <a:p>
            <a:pPr algn="ctr"/>
            <a:r>
              <a:rPr lang="en-US" sz="1800" dirty="0" smtClean="0"/>
              <a:t>Safety Specialist</a:t>
            </a:r>
          </a:p>
          <a:p>
            <a:pPr algn="ctr"/>
            <a:r>
              <a:rPr lang="en-US" sz="1800" dirty="0" smtClean="0"/>
              <a:t>La. Tech Office of Environmental Health and Safety</a:t>
            </a:r>
          </a:p>
          <a:p>
            <a:pPr algn="ctr"/>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1828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9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SAFETY RULES WHEN HANDLING </a:t>
            </a:r>
            <a:r>
              <a:rPr lang="en-US" dirty="0" smtClean="0"/>
              <a:t>TRASH</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5. 	</a:t>
            </a:r>
            <a:r>
              <a:rPr lang="en-US" b="1" dirty="0" smtClean="0"/>
              <a:t>NEVER USE YOUR ARMS OR LEGS TO PUSH 	DOWN TRASH TO MAKE ROOM, USE 	ANOTHER 	SAMLLER CAN OR A PUSH STICH 	TO DO THIS.</a:t>
            </a:r>
          </a:p>
          <a:p>
            <a:pPr marL="0" indent="0">
              <a:buNone/>
            </a:pPr>
            <a:r>
              <a:rPr lang="en-US" dirty="0"/>
              <a:t>6</a:t>
            </a:r>
            <a:r>
              <a:rPr lang="en-US" dirty="0" smtClean="0"/>
              <a:t>. 	Small can bags can be placed into larger bags, 	but large bags should never weigh more than 	25 pounds.</a:t>
            </a:r>
          </a:p>
          <a:p>
            <a:pPr marL="0" indent="0">
              <a:buNone/>
            </a:pPr>
            <a:r>
              <a:rPr lang="en-US" dirty="0"/>
              <a:t>7</a:t>
            </a:r>
            <a:r>
              <a:rPr lang="en-US" dirty="0" smtClean="0"/>
              <a:t>. 	Suction/vacuum problems often occur when 	trying to pull bags from a can. Tip the can or 	poke a hole in the top of the bag to avoid this 	problem.</a:t>
            </a:r>
          </a:p>
          <a:p>
            <a:pPr marL="0" indent="0">
              <a:buNone/>
            </a:pPr>
            <a:endParaRPr lang="en-US" dirty="0"/>
          </a:p>
        </p:txBody>
      </p:sp>
      <p:pic>
        <p:nvPicPr>
          <p:cNvPr id="4" name="Picture 2" descr="C:\Documents and Settings\egris\Local Settings\Temporary Internet Files\Content.IE5\5SVLBUK5\MC9003909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5486400"/>
            <a:ext cx="1600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32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SAFETY RULES WHEN HANDLING TRASH</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8. 	Bags leaking fluids or in danger of bursting </a:t>
            </a:r>
            <a:r>
              <a:rPr lang="en-US" dirty="0" smtClean="0"/>
              <a:t>	should be </a:t>
            </a:r>
            <a:r>
              <a:rPr lang="en-US" dirty="0"/>
              <a:t>double bagged</a:t>
            </a:r>
          </a:p>
          <a:p>
            <a:pPr marL="0" indent="0">
              <a:buNone/>
            </a:pPr>
            <a:r>
              <a:rPr lang="en-US" dirty="0" smtClean="0"/>
              <a:t>9. 	Push barrels or carts; don’t pull them, except 	when going through doors, unassisted. </a:t>
            </a:r>
          </a:p>
          <a:p>
            <a:pPr marL="0" indent="0">
              <a:buNone/>
            </a:pPr>
            <a:r>
              <a:rPr lang="en-US" dirty="0" smtClean="0"/>
              <a:t>10. 	When moving trash, be aware of your 	surroundings so you do not trip over objects.</a:t>
            </a:r>
          </a:p>
          <a:p>
            <a:pPr marL="0" indent="0">
              <a:buNone/>
            </a:pPr>
            <a:r>
              <a:rPr lang="en-US" dirty="0" smtClean="0"/>
              <a:t>11. 	When handling bags of trash, always hold the 	bags 	away from your body. The bags may 	contain objects that are sharp or other 	materials that can puncture/penetrate the 	bag and injure you. </a:t>
            </a:r>
          </a:p>
          <a:p>
            <a:pPr marL="0" indent="0">
              <a:buNone/>
            </a:pPr>
            <a:endParaRPr lang="en-US" dirty="0"/>
          </a:p>
        </p:txBody>
      </p:sp>
    </p:spTree>
    <p:extLst>
      <p:ext uri="{BB962C8B-B14F-4D97-AF65-F5344CB8AC3E}">
        <p14:creationId xmlns:p14="http://schemas.microsoft.com/office/powerpoint/2010/main" val="2648234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SAFETY RULES WHEN HANDLING TRASH</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12. 	Make sure the lids of top-loading dumpsters are 	securely propped open before attempting to throw 	trash into the dumpster. Be careful of handling 	dumpster lids in high wind. It may swing back and 	injure your hands.</a:t>
            </a:r>
          </a:p>
          <a:p>
            <a:pPr marL="0" indent="0">
              <a:buNone/>
            </a:pPr>
            <a:r>
              <a:rPr lang="en-US" dirty="0" smtClean="0"/>
              <a:t>13. 	Never attempt to hoist bags of trash or other items 	into a dumpster if they seem to be too heavy for 	you to handle. Always call on a colleague to assist 	you in this task.</a:t>
            </a:r>
          </a:p>
          <a:p>
            <a:pPr marL="0" indent="0">
              <a:buNone/>
            </a:pPr>
            <a:r>
              <a:rPr lang="en-US" dirty="0" smtClean="0"/>
              <a:t>14. 	When throwing bags into a dumpster from a cart, 	don’t twist from the waist. Instead move your feet, 	and change directions with your entire body.</a:t>
            </a:r>
          </a:p>
          <a:p>
            <a:pPr marL="0" indent="0">
              <a:buNone/>
            </a:pPr>
            <a:endParaRPr lang="en-US" dirty="0"/>
          </a:p>
        </p:txBody>
      </p:sp>
    </p:spTree>
    <p:extLst>
      <p:ext uri="{BB962C8B-B14F-4D97-AF65-F5344CB8AC3E}">
        <p14:creationId xmlns:p14="http://schemas.microsoft.com/office/powerpoint/2010/main" val="4268470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SAFETY RULES WHEN HANDLING TRASH</a:t>
            </a:r>
          </a:p>
        </p:txBody>
      </p:sp>
      <p:sp>
        <p:nvSpPr>
          <p:cNvPr id="3" name="Content Placeholder 2"/>
          <p:cNvSpPr>
            <a:spLocks noGrp="1"/>
          </p:cNvSpPr>
          <p:nvPr>
            <p:ph idx="1"/>
          </p:nvPr>
        </p:nvSpPr>
        <p:spPr/>
        <p:txBody>
          <a:bodyPr/>
          <a:lstStyle/>
          <a:p>
            <a:pPr marL="0" indent="0">
              <a:buNone/>
            </a:pPr>
            <a:r>
              <a:rPr lang="en-US" dirty="0"/>
              <a:t>15.	Make sure your hands are out of the way </a:t>
            </a:r>
            <a:r>
              <a:rPr lang="en-US" dirty="0" smtClean="0"/>
              <a:t>	when closing </a:t>
            </a:r>
            <a:r>
              <a:rPr lang="en-US" dirty="0"/>
              <a:t>dumpster lids</a:t>
            </a:r>
          </a:p>
          <a:p>
            <a:pPr marL="0" indent="0">
              <a:buNone/>
            </a:pPr>
            <a:r>
              <a:rPr lang="en-US" dirty="0"/>
              <a:t>16.	 If a dumpster is full, securely tie the bags </a:t>
            </a:r>
            <a:r>
              <a:rPr lang="en-US" dirty="0" smtClean="0"/>
              <a:t>	and leave </a:t>
            </a:r>
            <a:r>
              <a:rPr lang="en-US" dirty="0"/>
              <a:t>them by the dumpster.</a:t>
            </a:r>
          </a:p>
          <a:p>
            <a:pPr marL="0" indent="0">
              <a:buNone/>
            </a:pPr>
            <a:r>
              <a:rPr lang="en-US" dirty="0"/>
              <a:t>17. 	Never climb on or into a dumpster.</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4654550"/>
            <a:ext cx="1838325"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13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normAutofit fontScale="92500" lnSpcReduction="20000"/>
          </a:bodyPr>
          <a:lstStyle/>
          <a:p>
            <a:pPr marL="0" indent="0" algn="ctr">
              <a:buNone/>
            </a:pPr>
            <a:r>
              <a:rPr lang="en-US" dirty="0" smtClean="0"/>
              <a:t>REMEMBER: </a:t>
            </a:r>
          </a:p>
          <a:p>
            <a:pPr marL="0" indent="0" algn="ctr">
              <a:buNone/>
            </a:pPr>
            <a:r>
              <a:rPr lang="en-US" dirty="0" smtClean="0"/>
              <a:t>“ACCIDENTS DON’T JUST HAPPEN” </a:t>
            </a:r>
          </a:p>
          <a:p>
            <a:pPr marL="0" indent="0" algn="ctr">
              <a:buNone/>
            </a:pPr>
            <a:r>
              <a:rPr lang="en-US" dirty="0" smtClean="0"/>
              <a:t>TO PREVENT THEM:</a:t>
            </a:r>
          </a:p>
          <a:p>
            <a:pPr marL="514350" indent="-514350">
              <a:buFont typeface="+mj-lt"/>
              <a:buAutoNum type="arabicPeriod"/>
            </a:pPr>
            <a:r>
              <a:rPr lang="en-US" b="1" u="sng" dirty="0"/>
              <a:t>YOU </a:t>
            </a:r>
            <a:r>
              <a:rPr lang="en-US" dirty="0"/>
              <a:t>are the one who must know the proper way to perform your tasks!</a:t>
            </a:r>
          </a:p>
          <a:p>
            <a:pPr marL="514350" indent="-514350">
              <a:buFont typeface="+mj-lt"/>
              <a:buAutoNum type="arabicPeriod"/>
            </a:pPr>
            <a:r>
              <a:rPr lang="en-US" b="1" u="sng" dirty="0"/>
              <a:t>YOU</a:t>
            </a:r>
            <a:r>
              <a:rPr lang="en-US" dirty="0"/>
              <a:t> are the one who has to follow the rules!</a:t>
            </a:r>
          </a:p>
          <a:p>
            <a:pPr marL="514350" indent="-514350">
              <a:buFont typeface="+mj-lt"/>
              <a:buAutoNum type="arabicPeriod"/>
            </a:pPr>
            <a:r>
              <a:rPr lang="en-US" b="1" u="sng" dirty="0" smtClean="0"/>
              <a:t>YOU </a:t>
            </a:r>
            <a:r>
              <a:rPr lang="en-US" dirty="0" smtClean="0"/>
              <a:t>are the one who is in the best position to recognize an unsafe condition!</a:t>
            </a:r>
          </a:p>
          <a:p>
            <a:pPr marL="514350" indent="-514350">
              <a:buFont typeface="+mj-lt"/>
              <a:buAutoNum type="arabicPeriod"/>
            </a:pPr>
            <a:r>
              <a:rPr lang="en-US" b="1" u="sng" dirty="0" smtClean="0"/>
              <a:t>YOU ARE </a:t>
            </a:r>
            <a:r>
              <a:rPr lang="en-US" dirty="0" smtClean="0"/>
              <a:t>responsible for your own safety!</a:t>
            </a:r>
          </a:p>
          <a:p>
            <a:pPr marL="0" indent="0" algn="ctr">
              <a:buNone/>
            </a:pPr>
            <a:r>
              <a:rPr lang="en-US" b="1" u="sng" dirty="0" smtClean="0"/>
              <a:t>IF YOU DON’T KNOW, ASK!!!!!!!!</a:t>
            </a:r>
          </a:p>
          <a:p>
            <a:pPr marL="514350" indent="-514350">
              <a:buFont typeface="+mj-lt"/>
              <a:buAutoNum type="arabicPeriod"/>
            </a:pPr>
            <a:endParaRPr lang="en-US" b="1" u="sng" dirty="0"/>
          </a:p>
        </p:txBody>
      </p:sp>
    </p:spTree>
    <p:extLst>
      <p:ext uri="{BB962C8B-B14F-4D97-AF65-F5344CB8AC3E}">
        <p14:creationId xmlns:p14="http://schemas.microsoft.com/office/powerpoint/2010/main" val="486146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the types of trash that you may encounter in  trash receptacles.</a:t>
            </a:r>
          </a:p>
          <a:p>
            <a:r>
              <a:rPr lang="en-US" dirty="0" smtClean="0"/>
              <a:t>Describe the potential hazards posed by different types of trash.</a:t>
            </a:r>
          </a:p>
          <a:p>
            <a:r>
              <a:rPr lang="en-US" dirty="0" smtClean="0"/>
              <a:t>Describe the proper methods for handling and disposing of trash.</a:t>
            </a:r>
          </a:p>
          <a:p>
            <a:r>
              <a:rPr lang="en-US" dirty="0" smtClean="0"/>
              <a:t>Describe the methods you should use to reduce injuries, particularly injuries to the back that can result from lifting trash</a:t>
            </a:r>
          </a:p>
          <a:p>
            <a:endParaRPr lang="en-US" dirty="0"/>
          </a:p>
        </p:txBody>
      </p:sp>
    </p:spTree>
    <p:extLst>
      <p:ext uri="{BB962C8B-B14F-4D97-AF65-F5344CB8AC3E}">
        <p14:creationId xmlns:p14="http://schemas.microsoft.com/office/powerpoint/2010/main" val="1095456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of Trash Encountered at the University</a:t>
            </a:r>
            <a:endParaRPr lang="en-US" dirty="0"/>
          </a:p>
        </p:txBody>
      </p:sp>
      <p:sp>
        <p:nvSpPr>
          <p:cNvPr id="3" name="Content Placeholder 2"/>
          <p:cNvSpPr>
            <a:spLocks noGrp="1"/>
          </p:cNvSpPr>
          <p:nvPr>
            <p:ph idx="1"/>
          </p:nvPr>
        </p:nvSpPr>
        <p:spPr/>
        <p:txBody>
          <a:bodyPr/>
          <a:lstStyle/>
          <a:p>
            <a:pPr algn="ctr"/>
            <a:r>
              <a:rPr lang="en-US" dirty="0" smtClean="0"/>
              <a:t>General Waste</a:t>
            </a:r>
          </a:p>
          <a:p>
            <a:pPr algn="ctr"/>
            <a:r>
              <a:rPr lang="en-US" dirty="0" smtClean="0"/>
              <a:t>Chemical Waste</a:t>
            </a:r>
          </a:p>
          <a:p>
            <a:pPr algn="ctr"/>
            <a:r>
              <a:rPr lang="en-US" dirty="0" smtClean="0"/>
              <a:t>Biological Waste</a:t>
            </a:r>
          </a:p>
          <a:p>
            <a:pPr algn="ctr"/>
            <a:r>
              <a:rPr lang="en-US" dirty="0" smtClean="0"/>
              <a:t>Universal Waste</a:t>
            </a:r>
          </a:p>
          <a:p>
            <a:pPr algn="ctr"/>
            <a:r>
              <a:rPr lang="en-US" dirty="0" smtClean="0"/>
              <a:t>Items </a:t>
            </a:r>
            <a:r>
              <a:rPr lang="en-US" dirty="0"/>
              <a:t>T</a:t>
            </a:r>
            <a:r>
              <a:rPr lang="en-US" dirty="0" smtClean="0"/>
              <a:t>hat </a:t>
            </a:r>
            <a:r>
              <a:rPr lang="en-US" dirty="0"/>
              <a:t>A</a:t>
            </a:r>
            <a:r>
              <a:rPr lang="en-US" dirty="0" smtClean="0"/>
              <a:t>re </a:t>
            </a:r>
            <a:r>
              <a:rPr lang="en-US" dirty="0"/>
              <a:t>N</a:t>
            </a:r>
            <a:r>
              <a:rPr lang="en-US" dirty="0" smtClean="0"/>
              <a:t>ot </a:t>
            </a:r>
            <a:r>
              <a:rPr lang="en-US" dirty="0"/>
              <a:t>T</a:t>
            </a:r>
            <a:r>
              <a:rPr lang="en-US" dirty="0" smtClean="0"/>
              <a:t>rash</a:t>
            </a:r>
            <a:endParaRPr lang="en-US" dirty="0"/>
          </a:p>
        </p:txBody>
      </p:sp>
    </p:spTree>
    <p:extLst>
      <p:ext uri="{BB962C8B-B14F-4D97-AF65-F5344CB8AC3E}">
        <p14:creationId xmlns:p14="http://schemas.microsoft.com/office/powerpoint/2010/main" val="92307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Waste</a:t>
            </a:r>
            <a:endParaRPr lang="en-US" dirty="0"/>
          </a:p>
        </p:txBody>
      </p:sp>
      <p:sp>
        <p:nvSpPr>
          <p:cNvPr id="3" name="Content Placeholder 2"/>
          <p:cNvSpPr>
            <a:spLocks noGrp="1"/>
          </p:cNvSpPr>
          <p:nvPr>
            <p:ph idx="1"/>
          </p:nvPr>
        </p:nvSpPr>
        <p:spPr/>
        <p:txBody>
          <a:bodyPr>
            <a:normAutofit/>
          </a:bodyPr>
          <a:lstStyle/>
          <a:p>
            <a:r>
              <a:rPr lang="en-US" sz="2400" b="1" u="sng" dirty="0" smtClean="0"/>
              <a:t>What is it?-</a:t>
            </a:r>
            <a:r>
              <a:rPr lang="en-US" sz="2400" dirty="0" smtClean="0"/>
              <a:t> Paper, Plastic, Drink cans, Food and Food Wrappers, un-Contaminated glass, Floor Sweepings and other misc. materials</a:t>
            </a:r>
          </a:p>
          <a:p>
            <a:r>
              <a:rPr lang="en-US" sz="2400" b="1" u="sng" dirty="0" smtClean="0"/>
              <a:t>Potential Hazards:</a:t>
            </a:r>
            <a:r>
              <a:rPr lang="en-US" sz="2400" dirty="0" smtClean="0"/>
              <a:t> None, </a:t>
            </a:r>
            <a:r>
              <a:rPr lang="en-US" sz="2400" b="1" u="sng" dirty="0" smtClean="0"/>
              <a:t>EXCEPT, </a:t>
            </a:r>
            <a:r>
              <a:rPr lang="en-US" sz="2400" b="1" dirty="0" smtClean="0"/>
              <a:t>“ YOU CAN NEVER BE SURE WHAT IS INCLUDED IN THIS TRASH”!!!!!!</a:t>
            </a:r>
          </a:p>
          <a:p>
            <a:r>
              <a:rPr lang="en-US" sz="2400" b="1" u="sng" dirty="0" smtClean="0"/>
              <a:t>PROTECTIVE MEASURES:</a:t>
            </a:r>
            <a:r>
              <a:rPr lang="en-US" sz="2400" dirty="0" smtClean="0"/>
              <a:t> Follow the General Rules for handling trash.</a:t>
            </a:r>
            <a:endParaRPr lang="en-US" sz="3000" dirty="0" smtClean="0"/>
          </a:p>
          <a:p>
            <a:pPr marL="0" indent="0" algn="ctr">
              <a:buNone/>
            </a:pPr>
            <a:endParaRPr lang="en-US" sz="3000" b="1" u="sng"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869" y="4038600"/>
            <a:ext cx="2057400" cy="2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612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Waste</a:t>
            </a:r>
            <a:endParaRPr lang="en-US" dirty="0"/>
          </a:p>
        </p:txBody>
      </p:sp>
      <p:sp>
        <p:nvSpPr>
          <p:cNvPr id="3" name="Content Placeholder 2"/>
          <p:cNvSpPr>
            <a:spLocks noGrp="1"/>
          </p:cNvSpPr>
          <p:nvPr>
            <p:ph idx="1"/>
          </p:nvPr>
        </p:nvSpPr>
        <p:spPr/>
        <p:txBody>
          <a:bodyPr>
            <a:normAutofit/>
          </a:bodyPr>
          <a:lstStyle/>
          <a:p>
            <a:r>
              <a:rPr lang="en-US" sz="2000" b="1" u="sng" dirty="0" smtClean="0"/>
              <a:t>What is it: </a:t>
            </a:r>
            <a:r>
              <a:rPr lang="en-US" sz="2000" dirty="0" smtClean="0"/>
              <a:t>Chemical waste is any chemical material that is for disposal, and includes both hazardous and non-hazardous chemicals. </a:t>
            </a:r>
          </a:p>
          <a:p>
            <a:r>
              <a:rPr lang="en-US" sz="2000" b="1" u="sng" dirty="0" smtClean="0"/>
              <a:t>Potential Hazards:</a:t>
            </a:r>
            <a:r>
              <a:rPr lang="en-US" sz="2000" dirty="0" smtClean="0"/>
              <a:t> Most chemicals can cause some degree of damage. This damage may be a chemical burn, or damage to lungs, if inhaled; or may catch fire.</a:t>
            </a:r>
          </a:p>
          <a:p>
            <a:r>
              <a:rPr lang="en-US" sz="2000" b="1" u="sng" dirty="0" smtClean="0"/>
              <a:t>Protective Measures</a:t>
            </a:r>
            <a:r>
              <a:rPr lang="en-US" sz="2000" dirty="0" smtClean="0"/>
              <a:t>:  Custodial or Grounds are not to handle containers of chemical that are found in the trash or are “set out” for disposal. These personnel are to contact their supervisor if they observe such a situation.</a:t>
            </a:r>
            <a:r>
              <a:rPr lang="en-US" sz="2400" dirty="0" smtClean="0"/>
              <a:t> </a:t>
            </a:r>
          </a:p>
          <a:p>
            <a:pPr marL="0" indent="0" algn="ctr">
              <a:buNone/>
            </a:pPr>
            <a:endParaRPr lang="en-US" sz="2400" b="1" u="sng" dirty="0"/>
          </a:p>
        </p:txBody>
      </p:sp>
      <p:pic>
        <p:nvPicPr>
          <p:cNvPr id="2050" name="Picture 2" descr="C:\Documents and Settings\egris\Local Settings\Temporary Internet Files\Content.IE5\X9ITY17Z\MC9002503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7463" y="4419601"/>
            <a:ext cx="2129073"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43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Waste</a:t>
            </a:r>
            <a:endParaRPr lang="en-US" dirty="0"/>
          </a:p>
        </p:txBody>
      </p:sp>
      <p:sp>
        <p:nvSpPr>
          <p:cNvPr id="3" name="Content Placeholder 2"/>
          <p:cNvSpPr>
            <a:spLocks noGrp="1"/>
          </p:cNvSpPr>
          <p:nvPr>
            <p:ph idx="1"/>
          </p:nvPr>
        </p:nvSpPr>
        <p:spPr/>
        <p:txBody>
          <a:bodyPr>
            <a:normAutofit/>
          </a:bodyPr>
          <a:lstStyle/>
          <a:p>
            <a:r>
              <a:rPr lang="en-US" sz="1600" b="1" u="sng" dirty="0" smtClean="0"/>
              <a:t>What is it:</a:t>
            </a:r>
            <a:r>
              <a:rPr lang="en-US" sz="1600" dirty="0" smtClean="0"/>
              <a:t> This is any materials of biological origin or materials that have been contaminated with this material. This includes animals, animal parts, un-sterilized culture plates, blood-collecting/storage equipment</a:t>
            </a:r>
          </a:p>
          <a:p>
            <a:r>
              <a:rPr lang="en-US" sz="1600" b="1" u="sng" dirty="0" smtClean="0"/>
              <a:t>Potential Hazard:</a:t>
            </a:r>
            <a:r>
              <a:rPr lang="en-US" sz="1600" dirty="0" smtClean="0"/>
              <a:t> May be infectious, comes in contact with cuts or mucous membranes.</a:t>
            </a:r>
          </a:p>
          <a:p>
            <a:r>
              <a:rPr lang="en-US" sz="1600" b="1" u="sng" dirty="0" smtClean="0"/>
              <a:t>Protective Measures:</a:t>
            </a:r>
            <a:r>
              <a:rPr lang="en-US" sz="1600" dirty="0" smtClean="0"/>
              <a:t> </a:t>
            </a:r>
          </a:p>
          <a:p>
            <a:r>
              <a:rPr lang="en-US" sz="1600" dirty="0" smtClean="0"/>
              <a:t>1. All biological material must be sterilized or separately bagged in a “biohazard” bag by the user.  Biohazard bags are red with the “Biohazard symbol”</a:t>
            </a:r>
          </a:p>
          <a:p>
            <a:r>
              <a:rPr lang="en-US" sz="1600" dirty="0" smtClean="0"/>
              <a:t>2. Contaminated “sharps” such as needles must be placed in puncture-proof containers by the user. The Office of Environmental Safety is responsible for disposal of un-sterilized materials and of “sharps”.</a:t>
            </a:r>
          </a:p>
          <a:p>
            <a:r>
              <a:rPr lang="en-US" sz="1600" dirty="0" smtClean="0"/>
              <a:t> 3. </a:t>
            </a:r>
            <a:r>
              <a:rPr lang="en-US" sz="1600" dirty="0"/>
              <a:t>Custodial or Grounds are not to handle containers of </a:t>
            </a:r>
            <a:r>
              <a:rPr lang="en-US" sz="1600" dirty="0" smtClean="0"/>
              <a:t>biological waste </a:t>
            </a:r>
            <a:r>
              <a:rPr lang="en-US" sz="1600" dirty="0"/>
              <a:t>that are found in the trash or are “set out” for disposal. These personnel are to contact their supervisor if they observe such a situation. </a:t>
            </a:r>
            <a:endParaRPr lang="en-US" sz="1600" dirty="0" smtClean="0"/>
          </a:p>
          <a:p>
            <a:pPr algn="ctr"/>
            <a:endParaRPr lang="en-US" b="1" u="sng" dirty="0"/>
          </a:p>
          <a:p>
            <a:endParaRPr lang="en-US" b="1" u="sng" dirty="0"/>
          </a:p>
        </p:txBody>
      </p:sp>
      <p:pic>
        <p:nvPicPr>
          <p:cNvPr id="1026" name="Picture 2" descr="C:\Documents and Settings\egris\Local Settings\Temporary Internet Files\Content.IE5\6GIRU6ES\MC90043490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029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47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Waste</a:t>
            </a:r>
            <a:endParaRPr lang="en-US" dirty="0"/>
          </a:p>
        </p:txBody>
      </p:sp>
      <p:sp>
        <p:nvSpPr>
          <p:cNvPr id="3" name="Content Placeholder 2"/>
          <p:cNvSpPr>
            <a:spLocks noGrp="1"/>
          </p:cNvSpPr>
          <p:nvPr>
            <p:ph idx="1"/>
          </p:nvPr>
        </p:nvSpPr>
        <p:spPr/>
        <p:txBody>
          <a:bodyPr>
            <a:normAutofit/>
          </a:bodyPr>
          <a:lstStyle/>
          <a:p>
            <a:r>
              <a:rPr lang="en-US" sz="2000" b="1" u="sng" dirty="0" smtClean="0"/>
              <a:t>What is it?-</a:t>
            </a:r>
            <a:r>
              <a:rPr lang="en-US" sz="2000" dirty="0" smtClean="0"/>
              <a:t> Universal waste is generally defined as batteries, mercury-containing lamps and other mercury-containing items, circuit boards, old pesticides.</a:t>
            </a:r>
          </a:p>
          <a:p>
            <a:r>
              <a:rPr lang="en-US" sz="2000" b="1" u="sng" dirty="0" smtClean="0"/>
              <a:t>Potential Hazards:</a:t>
            </a:r>
            <a:r>
              <a:rPr lang="en-US" sz="2000" dirty="0" smtClean="0"/>
              <a:t> All are potentially dangerous to the environment and humans. </a:t>
            </a:r>
          </a:p>
          <a:p>
            <a:r>
              <a:rPr lang="en-US" sz="2000" b="1" u="sng" dirty="0" smtClean="0"/>
              <a:t>Protective Measures</a:t>
            </a:r>
            <a:r>
              <a:rPr lang="en-US" sz="2000" dirty="0" smtClean="0"/>
              <a:t>: It is University Policy that none of these items are to be discarded in General Waste. </a:t>
            </a:r>
            <a:r>
              <a:rPr lang="en-US" sz="2000" dirty="0"/>
              <a:t>The Office of Environmental Safety is responsible for disposal of </a:t>
            </a:r>
            <a:r>
              <a:rPr lang="en-US" sz="2000" dirty="0" smtClean="0"/>
              <a:t>these items. Custodial </a:t>
            </a:r>
            <a:r>
              <a:rPr lang="en-US" sz="2000" dirty="0"/>
              <a:t>or Grounds are not to handle </a:t>
            </a:r>
            <a:r>
              <a:rPr lang="en-US" sz="2000" dirty="0" smtClean="0"/>
              <a:t>these items </a:t>
            </a:r>
            <a:r>
              <a:rPr lang="en-US" sz="2000" dirty="0"/>
              <a:t>that are found in the trash or are “set out” for disposal. These personnel are to contact their supervisor if they observe such a situation. </a:t>
            </a:r>
            <a:endParaRPr lang="en-US" sz="2000" dirty="0" smtClean="0"/>
          </a:p>
          <a:p>
            <a:endParaRPr lang="en-US" sz="2600" b="1" u="sng" dirty="0"/>
          </a:p>
          <a:p>
            <a:endParaRPr lang="en-US" b="1" u="sng"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876800"/>
            <a:ext cx="1828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16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do With Items That are Not Trash?</a:t>
            </a:r>
            <a:endParaRPr lang="en-US" dirty="0"/>
          </a:p>
        </p:txBody>
      </p:sp>
      <p:sp>
        <p:nvSpPr>
          <p:cNvPr id="3" name="Content Placeholder 2"/>
          <p:cNvSpPr>
            <a:spLocks noGrp="1"/>
          </p:cNvSpPr>
          <p:nvPr>
            <p:ph idx="1"/>
          </p:nvPr>
        </p:nvSpPr>
        <p:spPr/>
        <p:txBody>
          <a:bodyPr>
            <a:normAutofit/>
          </a:bodyPr>
          <a:lstStyle/>
          <a:p>
            <a:r>
              <a:rPr lang="en-US" sz="2400" dirty="0" smtClean="0"/>
              <a:t>Often, items that are not trash are thrown away in the trash by accident. “Just because it looks like trash and smells like trash, doesn’t always mean that it is trash.</a:t>
            </a:r>
          </a:p>
          <a:p>
            <a:r>
              <a:rPr lang="en-US" sz="2400" dirty="0" smtClean="0"/>
              <a:t>Teachers sometimes set items on trash cans or in halls that are not necessarily trash.</a:t>
            </a:r>
          </a:p>
          <a:p>
            <a:r>
              <a:rPr lang="en-US" sz="2400" dirty="0" smtClean="0"/>
              <a:t>Please ask your supervisor when you have a question as to whether something may or may not be trash and NEVER throw away any item in question.</a:t>
            </a:r>
          </a:p>
          <a:p>
            <a:pPr algn="ctr"/>
            <a:r>
              <a:rPr lang="en-US" sz="2000" b="1" u="sng" dirty="0" smtClean="0"/>
              <a:t>YOU WILL NEVER BE REPRIMANDED FOR SAVING AN ITEM IN QUESTION!!!!</a:t>
            </a:r>
          </a:p>
          <a:p>
            <a:pPr algn="ctr"/>
            <a:endParaRPr lang="en-US" b="1" u="sng"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5562600"/>
            <a:ext cx="723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74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SAFETY RULES WHEN HANDLING TRASH</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Always wear puncture-resistant gloves when handling bags of trash.</a:t>
            </a:r>
          </a:p>
          <a:p>
            <a:pPr marL="514350" indent="-514350">
              <a:buFont typeface="+mj-lt"/>
              <a:buAutoNum type="arabicPeriod"/>
            </a:pPr>
            <a:r>
              <a:rPr lang="en-US" dirty="0" smtClean="0"/>
              <a:t>Do not wear open-toes or cloth shoes. They will not protect you against chemical spills or cuts from sharp objects to the foot.</a:t>
            </a:r>
          </a:p>
          <a:p>
            <a:pPr marL="514350" indent="-514350">
              <a:buFont typeface="+mj-lt"/>
              <a:buAutoNum type="arabicPeriod"/>
            </a:pPr>
            <a:r>
              <a:rPr lang="en-US" dirty="0" smtClean="0"/>
              <a:t>When picking up trash, bend your knees slightly and use nearby desk or furniture to provide additional support with your free hand.</a:t>
            </a:r>
          </a:p>
          <a:p>
            <a:pPr marL="514350" indent="-514350">
              <a:buFont typeface="+mj-lt"/>
              <a:buAutoNum type="arabicPeriod"/>
            </a:pPr>
            <a:r>
              <a:rPr lang="en-US" dirty="0" smtClean="0"/>
              <a:t>Never </a:t>
            </a:r>
            <a:r>
              <a:rPr lang="en-US" dirty="0"/>
              <a:t>reach down into a trash can to pull out a bag. Either lift the can or the bag out of the </a:t>
            </a:r>
            <a:r>
              <a:rPr lang="en-US" dirty="0" smtClean="0"/>
              <a:t>can.</a:t>
            </a:r>
            <a:endParaRPr lang="en-US" dirty="0"/>
          </a:p>
          <a:p>
            <a:pPr marL="514350" indent="-514350">
              <a:buFont typeface="+mj-lt"/>
              <a:buAutoNum type="arabicPeriod"/>
            </a:pPr>
            <a:endParaRPr lang="en-US" dirty="0" smtClean="0"/>
          </a:p>
        </p:txBody>
      </p:sp>
    </p:spTree>
    <p:extLst>
      <p:ext uri="{BB962C8B-B14F-4D97-AF65-F5344CB8AC3E}">
        <p14:creationId xmlns:p14="http://schemas.microsoft.com/office/powerpoint/2010/main" val="4226965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830</Words>
  <Application>Microsoft Office PowerPoint</Application>
  <PresentationFormat>On-screen Show (4:3)</PresentationFormat>
  <Paragraphs>77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SAFE HANDLING OF TRASH</vt:lpstr>
      <vt:lpstr>OBJECTIVES</vt:lpstr>
      <vt:lpstr>Type of Trash Encountered at the University</vt:lpstr>
      <vt:lpstr>General Waste</vt:lpstr>
      <vt:lpstr>Chemical Waste</vt:lpstr>
      <vt:lpstr>Biological Waste</vt:lpstr>
      <vt:lpstr>Universal Waste</vt:lpstr>
      <vt:lpstr>What do You do With Items That are Not Trash?</vt:lpstr>
      <vt:lpstr>GENERAL SAFETY RULES WHEN HANDLING TRASH</vt:lpstr>
      <vt:lpstr>GENERAL SAFETY RULES WHEN HANDLING TRASH</vt:lpstr>
      <vt:lpstr>GENERAL SAFETY RULES WHEN HANDLING TRASH</vt:lpstr>
      <vt:lpstr>GENERAL SAFETY RULES WHEN HANDLING TRASH</vt:lpstr>
      <vt:lpstr>GENERAL SAFETY RULES WHEN HANDLING TRASH</vt:lpstr>
      <vt:lpstr>SUMMARY</vt:lpstr>
    </vt:vector>
  </TitlesOfParts>
  <Company>Louisiana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HANDLING OF TRASH</dc:title>
  <dc:creator>Ed Griswold</dc:creator>
  <cp:lastModifiedBy>Ed Griswold</cp:lastModifiedBy>
  <cp:revision>19</cp:revision>
  <dcterms:created xsi:type="dcterms:W3CDTF">2012-03-26T16:28:02Z</dcterms:created>
  <dcterms:modified xsi:type="dcterms:W3CDTF">2012-08-28T16:46:42Z</dcterms:modified>
</cp:coreProperties>
</file>