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1"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098"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46F809B-9DAF-4F52-A577-3C1BF5052F86}" type="datetimeFigureOut">
              <a:rPr lang="en-US" smtClean="0"/>
              <a:t>1/13/2015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776E69-3094-41EF-AB4B-12BC2929D79F}" type="slidenum">
              <a:rPr lang="en-US" smtClean="0"/>
              <a:t>‹#›</a:t>
            </a:fld>
            <a:endParaRPr lang="en-US"/>
          </a:p>
        </p:txBody>
      </p:sp>
    </p:spTree>
    <p:extLst>
      <p:ext uri="{BB962C8B-B14F-4D97-AF65-F5344CB8AC3E}">
        <p14:creationId xmlns:p14="http://schemas.microsoft.com/office/powerpoint/2010/main" val="33015384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46F809B-9DAF-4F52-A577-3C1BF5052F86}" type="datetimeFigureOut">
              <a:rPr lang="en-US" smtClean="0"/>
              <a:t>1/13/2015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776E69-3094-41EF-AB4B-12BC2929D79F}" type="slidenum">
              <a:rPr lang="en-US" smtClean="0"/>
              <a:t>‹#›</a:t>
            </a:fld>
            <a:endParaRPr lang="en-US"/>
          </a:p>
        </p:txBody>
      </p:sp>
    </p:spTree>
    <p:extLst>
      <p:ext uri="{BB962C8B-B14F-4D97-AF65-F5344CB8AC3E}">
        <p14:creationId xmlns:p14="http://schemas.microsoft.com/office/powerpoint/2010/main" val="34345792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46F809B-9DAF-4F52-A577-3C1BF5052F86}" type="datetimeFigureOut">
              <a:rPr lang="en-US" smtClean="0"/>
              <a:t>1/13/2015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776E69-3094-41EF-AB4B-12BC2929D79F}" type="slidenum">
              <a:rPr lang="en-US" smtClean="0"/>
              <a:t>‹#›</a:t>
            </a:fld>
            <a:endParaRPr lang="en-US"/>
          </a:p>
        </p:txBody>
      </p:sp>
    </p:spTree>
    <p:extLst>
      <p:ext uri="{BB962C8B-B14F-4D97-AF65-F5344CB8AC3E}">
        <p14:creationId xmlns:p14="http://schemas.microsoft.com/office/powerpoint/2010/main" val="3639308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46F809B-9DAF-4F52-A577-3C1BF5052F86}" type="datetimeFigureOut">
              <a:rPr lang="en-US" smtClean="0"/>
              <a:t>1/13/2015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776E69-3094-41EF-AB4B-12BC2929D79F}" type="slidenum">
              <a:rPr lang="en-US" smtClean="0"/>
              <a:t>‹#›</a:t>
            </a:fld>
            <a:endParaRPr lang="en-US"/>
          </a:p>
        </p:txBody>
      </p:sp>
    </p:spTree>
    <p:extLst>
      <p:ext uri="{BB962C8B-B14F-4D97-AF65-F5344CB8AC3E}">
        <p14:creationId xmlns:p14="http://schemas.microsoft.com/office/powerpoint/2010/main" val="538758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46F809B-9DAF-4F52-A577-3C1BF5052F86}" type="datetimeFigureOut">
              <a:rPr lang="en-US" smtClean="0"/>
              <a:t>1/13/2015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776E69-3094-41EF-AB4B-12BC2929D79F}" type="slidenum">
              <a:rPr lang="en-US" smtClean="0"/>
              <a:t>‹#›</a:t>
            </a:fld>
            <a:endParaRPr lang="en-US"/>
          </a:p>
        </p:txBody>
      </p:sp>
    </p:spTree>
    <p:extLst>
      <p:ext uri="{BB962C8B-B14F-4D97-AF65-F5344CB8AC3E}">
        <p14:creationId xmlns:p14="http://schemas.microsoft.com/office/powerpoint/2010/main" val="12749193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46F809B-9DAF-4F52-A577-3C1BF5052F86}" type="datetimeFigureOut">
              <a:rPr lang="en-US" smtClean="0"/>
              <a:t>1/13/2015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776E69-3094-41EF-AB4B-12BC2929D79F}" type="slidenum">
              <a:rPr lang="en-US" smtClean="0"/>
              <a:t>‹#›</a:t>
            </a:fld>
            <a:endParaRPr lang="en-US"/>
          </a:p>
        </p:txBody>
      </p:sp>
    </p:spTree>
    <p:extLst>
      <p:ext uri="{BB962C8B-B14F-4D97-AF65-F5344CB8AC3E}">
        <p14:creationId xmlns:p14="http://schemas.microsoft.com/office/powerpoint/2010/main" val="2319550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46F809B-9DAF-4F52-A577-3C1BF5052F86}" type="datetimeFigureOut">
              <a:rPr lang="en-US" smtClean="0"/>
              <a:t>1/13/2015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2776E69-3094-41EF-AB4B-12BC2929D79F}" type="slidenum">
              <a:rPr lang="en-US" smtClean="0"/>
              <a:t>‹#›</a:t>
            </a:fld>
            <a:endParaRPr lang="en-US"/>
          </a:p>
        </p:txBody>
      </p:sp>
    </p:spTree>
    <p:extLst>
      <p:ext uri="{BB962C8B-B14F-4D97-AF65-F5344CB8AC3E}">
        <p14:creationId xmlns:p14="http://schemas.microsoft.com/office/powerpoint/2010/main" val="2580192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46F809B-9DAF-4F52-A577-3C1BF5052F86}" type="datetimeFigureOut">
              <a:rPr lang="en-US" smtClean="0"/>
              <a:t>1/13/2015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2776E69-3094-41EF-AB4B-12BC2929D79F}" type="slidenum">
              <a:rPr lang="en-US" smtClean="0"/>
              <a:t>‹#›</a:t>
            </a:fld>
            <a:endParaRPr lang="en-US"/>
          </a:p>
        </p:txBody>
      </p:sp>
    </p:spTree>
    <p:extLst>
      <p:ext uri="{BB962C8B-B14F-4D97-AF65-F5344CB8AC3E}">
        <p14:creationId xmlns:p14="http://schemas.microsoft.com/office/powerpoint/2010/main" val="36842011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6F809B-9DAF-4F52-A577-3C1BF5052F86}" type="datetimeFigureOut">
              <a:rPr lang="en-US" smtClean="0"/>
              <a:t>1/13/2015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2776E69-3094-41EF-AB4B-12BC2929D79F}" type="slidenum">
              <a:rPr lang="en-US" smtClean="0"/>
              <a:t>‹#›</a:t>
            </a:fld>
            <a:endParaRPr lang="en-US"/>
          </a:p>
        </p:txBody>
      </p:sp>
    </p:spTree>
    <p:extLst>
      <p:ext uri="{BB962C8B-B14F-4D97-AF65-F5344CB8AC3E}">
        <p14:creationId xmlns:p14="http://schemas.microsoft.com/office/powerpoint/2010/main" val="41091379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46F809B-9DAF-4F52-A577-3C1BF5052F86}" type="datetimeFigureOut">
              <a:rPr lang="en-US" smtClean="0"/>
              <a:t>1/13/2015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776E69-3094-41EF-AB4B-12BC2929D79F}" type="slidenum">
              <a:rPr lang="en-US" smtClean="0"/>
              <a:t>‹#›</a:t>
            </a:fld>
            <a:endParaRPr lang="en-US"/>
          </a:p>
        </p:txBody>
      </p:sp>
    </p:spTree>
    <p:extLst>
      <p:ext uri="{BB962C8B-B14F-4D97-AF65-F5344CB8AC3E}">
        <p14:creationId xmlns:p14="http://schemas.microsoft.com/office/powerpoint/2010/main" val="24074319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46F809B-9DAF-4F52-A577-3C1BF5052F86}" type="datetimeFigureOut">
              <a:rPr lang="en-US" smtClean="0"/>
              <a:t>1/13/2015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776E69-3094-41EF-AB4B-12BC2929D79F}" type="slidenum">
              <a:rPr lang="en-US" smtClean="0"/>
              <a:t>‹#›</a:t>
            </a:fld>
            <a:endParaRPr lang="en-US"/>
          </a:p>
        </p:txBody>
      </p:sp>
    </p:spTree>
    <p:extLst>
      <p:ext uri="{BB962C8B-B14F-4D97-AF65-F5344CB8AC3E}">
        <p14:creationId xmlns:p14="http://schemas.microsoft.com/office/powerpoint/2010/main" val="6070239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6F809B-9DAF-4F52-A577-3C1BF5052F86}" type="datetimeFigureOut">
              <a:rPr lang="en-US" smtClean="0"/>
              <a:t>1/13/2015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776E69-3094-41EF-AB4B-12BC2929D79F}" type="slidenum">
              <a:rPr lang="en-US" smtClean="0"/>
              <a:t>‹#›</a:t>
            </a:fld>
            <a:endParaRPr lang="en-US"/>
          </a:p>
        </p:txBody>
      </p:sp>
    </p:spTree>
    <p:extLst>
      <p:ext uri="{BB962C8B-B14F-4D97-AF65-F5344CB8AC3E}">
        <p14:creationId xmlns:p14="http://schemas.microsoft.com/office/powerpoint/2010/main" val="231628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9"/>
          <p:cNvSpPr>
            <a:spLocks noChangeArrowheads="1"/>
          </p:cNvSpPr>
          <p:nvPr/>
        </p:nvSpPr>
        <p:spPr bwMode="auto">
          <a:xfrm>
            <a:off x="0" y="6705600"/>
            <a:ext cx="9144000" cy="152400"/>
          </a:xfrm>
          <a:prstGeom prst="rect">
            <a:avLst/>
          </a:prstGeom>
          <a:gradFill rotWithShape="1">
            <a:gsLst>
              <a:gs pos="0">
                <a:srgbClr val="08095C"/>
              </a:gs>
              <a:gs pos="100000">
                <a:srgbClr val="B2BECA"/>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1000">
                <a:solidFill>
                  <a:schemeClr val="tx1"/>
                </a:solidFill>
                <a:latin typeface="Arial" charset="0"/>
              </a:defRPr>
            </a:lvl1pPr>
            <a:lvl2pPr marL="742950" indent="-285750" eaLnBrk="0" hangingPunct="0">
              <a:defRPr sz="1000">
                <a:solidFill>
                  <a:schemeClr val="tx1"/>
                </a:solidFill>
                <a:latin typeface="Arial" charset="0"/>
              </a:defRPr>
            </a:lvl2pPr>
            <a:lvl3pPr marL="1143000" indent="-228600" eaLnBrk="0" hangingPunct="0">
              <a:defRPr sz="1000">
                <a:solidFill>
                  <a:schemeClr val="tx1"/>
                </a:solidFill>
                <a:latin typeface="Arial" charset="0"/>
              </a:defRPr>
            </a:lvl3pPr>
            <a:lvl4pPr marL="1600200" indent="-228600" eaLnBrk="0" hangingPunct="0">
              <a:defRPr sz="1000">
                <a:solidFill>
                  <a:schemeClr val="tx1"/>
                </a:solidFill>
                <a:latin typeface="Arial" charset="0"/>
              </a:defRPr>
            </a:lvl4pPr>
            <a:lvl5pPr marL="2057400" indent="-228600" eaLnBrk="0" hangingPunct="0">
              <a:defRPr sz="1000">
                <a:solidFill>
                  <a:schemeClr val="tx1"/>
                </a:solidFill>
                <a:latin typeface="Arial" charset="0"/>
              </a:defRPr>
            </a:lvl5pPr>
            <a:lvl6pPr marL="2514600" indent="-228600" algn="ctr" eaLnBrk="0" fontAlgn="base" hangingPunct="0">
              <a:spcBef>
                <a:spcPct val="0"/>
              </a:spcBef>
              <a:spcAft>
                <a:spcPct val="0"/>
              </a:spcAft>
              <a:defRPr sz="1000">
                <a:solidFill>
                  <a:schemeClr val="tx1"/>
                </a:solidFill>
                <a:latin typeface="Arial" charset="0"/>
              </a:defRPr>
            </a:lvl6pPr>
            <a:lvl7pPr marL="2971800" indent="-228600" algn="ctr" eaLnBrk="0" fontAlgn="base" hangingPunct="0">
              <a:spcBef>
                <a:spcPct val="0"/>
              </a:spcBef>
              <a:spcAft>
                <a:spcPct val="0"/>
              </a:spcAft>
              <a:defRPr sz="1000">
                <a:solidFill>
                  <a:schemeClr val="tx1"/>
                </a:solidFill>
                <a:latin typeface="Arial" charset="0"/>
              </a:defRPr>
            </a:lvl7pPr>
            <a:lvl8pPr marL="3429000" indent="-228600" algn="ctr" eaLnBrk="0" fontAlgn="base" hangingPunct="0">
              <a:spcBef>
                <a:spcPct val="0"/>
              </a:spcBef>
              <a:spcAft>
                <a:spcPct val="0"/>
              </a:spcAft>
              <a:defRPr sz="1000">
                <a:solidFill>
                  <a:schemeClr val="tx1"/>
                </a:solidFill>
                <a:latin typeface="Arial" charset="0"/>
              </a:defRPr>
            </a:lvl8pPr>
            <a:lvl9pPr marL="3886200" indent="-228600" algn="ctr" eaLnBrk="0" fontAlgn="base" hangingPunct="0">
              <a:spcBef>
                <a:spcPct val="0"/>
              </a:spcBef>
              <a:spcAft>
                <a:spcPct val="0"/>
              </a:spcAft>
              <a:defRPr sz="1000">
                <a:solidFill>
                  <a:schemeClr val="tx1"/>
                </a:solidFill>
                <a:latin typeface="Arial" charset="0"/>
              </a:defRPr>
            </a:lvl9pPr>
          </a:lstStyle>
          <a:p>
            <a:pPr eaLnBrk="1" hangingPunct="1"/>
            <a:endParaRPr lang="en-US" altLang="en-US"/>
          </a:p>
        </p:txBody>
      </p:sp>
      <p:pic>
        <p:nvPicPr>
          <p:cNvPr id="2051" name="Picture 16" descr="PP head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72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Title 1"/>
          <p:cNvSpPr>
            <a:spLocks noGrp="1"/>
          </p:cNvSpPr>
          <p:nvPr>
            <p:ph type="ctrTitle"/>
          </p:nvPr>
        </p:nvSpPr>
        <p:spPr/>
        <p:txBody>
          <a:bodyPr/>
          <a:lstStyle/>
          <a:p>
            <a:r>
              <a:rPr lang="en-US" altLang="en-US" sz="3200" smtClean="0"/>
              <a:t>SUPERVISORY RESPONSIBILITIES FOR SAFETY AND RISK MANAGEMENT</a:t>
            </a:r>
          </a:p>
        </p:txBody>
      </p:sp>
      <p:sp>
        <p:nvSpPr>
          <p:cNvPr id="3" name="Subtitle 2"/>
          <p:cNvSpPr>
            <a:spLocks noGrp="1"/>
          </p:cNvSpPr>
          <p:nvPr>
            <p:ph type="subTitle" idx="1"/>
          </p:nvPr>
        </p:nvSpPr>
        <p:spPr/>
        <p:txBody>
          <a:bodyPr rtlCol="0">
            <a:normAutofit/>
          </a:bodyPr>
          <a:lstStyle/>
          <a:p>
            <a:pPr fontAlgn="auto">
              <a:spcAft>
                <a:spcPts val="0"/>
              </a:spcAft>
              <a:buFont typeface="Arial" panose="020B0604020202020204" pitchFamily="34" charset="0"/>
              <a:buNone/>
              <a:defRPr/>
            </a:pPr>
            <a:r>
              <a:rPr lang="en-US" sz="2000" dirty="0" smtClean="0"/>
              <a:t>Presented by:</a:t>
            </a:r>
          </a:p>
          <a:p>
            <a:pPr fontAlgn="auto">
              <a:spcAft>
                <a:spcPts val="0"/>
              </a:spcAft>
              <a:buFont typeface="Arial" panose="020B0604020202020204" pitchFamily="34" charset="0"/>
              <a:buNone/>
              <a:defRPr/>
            </a:pPr>
            <a:r>
              <a:rPr lang="en-US" sz="2000" dirty="0" smtClean="0"/>
              <a:t>Louisiana Tech University</a:t>
            </a:r>
          </a:p>
          <a:p>
            <a:pPr fontAlgn="auto">
              <a:spcAft>
                <a:spcPts val="0"/>
              </a:spcAft>
              <a:buFont typeface="Arial" panose="020B0604020202020204" pitchFamily="34" charset="0"/>
              <a:buNone/>
              <a:defRPr/>
            </a:pPr>
            <a:r>
              <a:rPr lang="en-US" sz="2000" dirty="0" smtClean="0"/>
              <a:t>Office of Environmental Health and Safety</a:t>
            </a:r>
          </a:p>
          <a:p>
            <a:pPr fontAlgn="auto">
              <a:spcAft>
                <a:spcPts val="0"/>
              </a:spcAft>
              <a:buFont typeface="Arial" panose="020B0604020202020204" pitchFamily="34" charset="0"/>
              <a:buNone/>
              <a:defRPr/>
            </a:pPr>
            <a:r>
              <a:rPr lang="en-US" sz="2000" dirty="0" smtClean="0"/>
              <a:t>Ruston, LA</a:t>
            </a:r>
          </a:p>
        </p:txBody>
      </p:sp>
    </p:spTree>
    <p:extLst>
      <p:ext uri="{BB962C8B-B14F-4D97-AF65-F5344CB8AC3E}">
        <p14:creationId xmlns:p14="http://schemas.microsoft.com/office/powerpoint/2010/main" val="110065806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9"/>
          <p:cNvSpPr>
            <a:spLocks noChangeArrowheads="1"/>
          </p:cNvSpPr>
          <p:nvPr/>
        </p:nvSpPr>
        <p:spPr bwMode="auto">
          <a:xfrm>
            <a:off x="0" y="6705600"/>
            <a:ext cx="9144000" cy="152400"/>
          </a:xfrm>
          <a:prstGeom prst="rect">
            <a:avLst/>
          </a:prstGeom>
          <a:gradFill rotWithShape="1">
            <a:gsLst>
              <a:gs pos="0">
                <a:srgbClr val="08095C"/>
              </a:gs>
              <a:gs pos="100000">
                <a:srgbClr val="B2BECA"/>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1000">
                <a:solidFill>
                  <a:schemeClr val="tx1"/>
                </a:solidFill>
                <a:latin typeface="Arial" charset="0"/>
              </a:defRPr>
            </a:lvl1pPr>
            <a:lvl2pPr marL="742950" indent="-285750" eaLnBrk="0" hangingPunct="0">
              <a:defRPr sz="1000">
                <a:solidFill>
                  <a:schemeClr val="tx1"/>
                </a:solidFill>
                <a:latin typeface="Arial" charset="0"/>
              </a:defRPr>
            </a:lvl2pPr>
            <a:lvl3pPr marL="1143000" indent="-228600" eaLnBrk="0" hangingPunct="0">
              <a:defRPr sz="1000">
                <a:solidFill>
                  <a:schemeClr val="tx1"/>
                </a:solidFill>
                <a:latin typeface="Arial" charset="0"/>
              </a:defRPr>
            </a:lvl3pPr>
            <a:lvl4pPr marL="1600200" indent="-228600" eaLnBrk="0" hangingPunct="0">
              <a:defRPr sz="1000">
                <a:solidFill>
                  <a:schemeClr val="tx1"/>
                </a:solidFill>
                <a:latin typeface="Arial" charset="0"/>
              </a:defRPr>
            </a:lvl4pPr>
            <a:lvl5pPr marL="2057400" indent="-228600" eaLnBrk="0" hangingPunct="0">
              <a:defRPr sz="1000">
                <a:solidFill>
                  <a:schemeClr val="tx1"/>
                </a:solidFill>
                <a:latin typeface="Arial" charset="0"/>
              </a:defRPr>
            </a:lvl5pPr>
            <a:lvl6pPr marL="2514600" indent="-228600" algn="ctr" eaLnBrk="0" fontAlgn="base" hangingPunct="0">
              <a:spcBef>
                <a:spcPct val="0"/>
              </a:spcBef>
              <a:spcAft>
                <a:spcPct val="0"/>
              </a:spcAft>
              <a:defRPr sz="1000">
                <a:solidFill>
                  <a:schemeClr val="tx1"/>
                </a:solidFill>
                <a:latin typeface="Arial" charset="0"/>
              </a:defRPr>
            </a:lvl6pPr>
            <a:lvl7pPr marL="2971800" indent="-228600" algn="ctr" eaLnBrk="0" fontAlgn="base" hangingPunct="0">
              <a:spcBef>
                <a:spcPct val="0"/>
              </a:spcBef>
              <a:spcAft>
                <a:spcPct val="0"/>
              </a:spcAft>
              <a:defRPr sz="1000">
                <a:solidFill>
                  <a:schemeClr val="tx1"/>
                </a:solidFill>
                <a:latin typeface="Arial" charset="0"/>
              </a:defRPr>
            </a:lvl7pPr>
            <a:lvl8pPr marL="3429000" indent="-228600" algn="ctr" eaLnBrk="0" fontAlgn="base" hangingPunct="0">
              <a:spcBef>
                <a:spcPct val="0"/>
              </a:spcBef>
              <a:spcAft>
                <a:spcPct val="0"/>
              </a:spcAft>
              <a:defRPr sz="1000">
                <a:solidFill>
                  <a:schemeClr val="tx1"/>
                </a:solidFill>
                <a:latin typeface="Arial" charset="0"/>
              </a:defRPr>
            </a:lvl8pPr>
            <a:lvl9pPr marL="3886200" indent="-228600" algn="ctr" eaLnBrk="0" fontAlgn="base" hangingPunct="0">
              <a:spcBef>
                <a:spcPct val="0"/>
              </a:spcBef>
              <a:spcAft>
                <a:spcPct val="0"/>
              </a:spcAft>
              <a:defRPr sz="1000">
                <a:solidFill>
                  <a:schemeClr val="tx1"/>
                </a:solidFill>
                <a:latin typeface="Arial" charset="0"/>
              </a:defRPr>
            </a:lvl9pPr>
          </a:lstStyle>
          <a:p>
            <a:pPr eaLnBrk="1" hangingPunct="1"/>
            <a:endParaRPr lang="en-US" altLang="en-US"/>
          </a:p>
        </p:txBody>
      </p:sp>
      <p:pic>
        <p:nvPicPr>
          <p:cNvPr id="2051" name="Picture 16" descr="PP head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72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endParaRPr lang="en-US"/>
          </a:p>
        </p:txBody>
      </p:sp>
      <p:sp>
        <p:nvSpPr>
          <p:cNvPr id="4" name="Content Placeholder 3"/>
          <p:cNvSpPr>
            <a:spLocks noGrp="1"/>
          </p:cNvSpPr>
          <p:nvPr>
            <p:ph idx="1"/>
          </p:nvPr>
        </p:nvSpPr>
        <p:spPr>
          <a:xfrm>
            <a:off x="457200" y="1728788"/>
            <a:ext cx="8229600" cy="4519612"/>
          </a:xfrm>
        </p:spPr>
        <p:txBody>
          <a:bodyPr>
            <a:normAutofit/>
          </a:bodyPr>
          <a:lstStyle/>
          <a:p>
            <a:pPr marL="0" indent="0" algn="ctr">
              <a:buNone/>
            </a:pPr>
            <a:r>
              <a:rPr lang="en-US" sz="2400" dirty="0" smtClean="0"/>
              <a:t>University Policy 4200 reads: </a:t>
            </a:r>
          </a:p>
          <a:p>
            <a:pPr marL="0" indent="0">
              <a:buNone/>
            </a:pPr>
            <a:r>
              <a:rPr lang="en-US" sz="2400" dirty="0" smtClean="0"/>
              <a:t>“It is the policy of the Administration of Louisiana Tech University to provide a work and educational environment which is free from recognized hazards that are or can be responsible for injury or illness. In addition, it is essential that the assets of the University be protected from losses which could result in loss to equipment, research, materials, or buildings. To coordinate these policies, an extensive loss control program has been established as part of the total administrative effort.” </a:t>
            </a:r>
          </a:p>
          <a:p>
            <a:pPr marL="0" indent="0" algn="ctr">
              <a:buNone/>
            </a:pPr>
            <a:r>
              <a:rPr lang="en-US" sz="2400" b="1" u="sng" dirty="0" smtClean="0"/>
              <a:t>Central to these efforts are our employees, with oversight from their supervisors.</a:t>
            </a:r>
            <a:endParaRPr lang="en-US" sz="2400" b="1" u="sng" dirty="0"/>
          </a:p>
        </p:txBody>
      </p:sp>
    </p:spTree>
    <p:extLst>
      <p:ext uri="{BB962C8B-B14F-4D97-AF65-F5344CB8AC3E}">
        <p14:creationId xmlns:p14="http://schemas.microsoft.com/office/powerpoint/2010/main" val="115061525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9"/>
          <p:cNvSpPr>
            <a:spLocks noChangeArrowheads="1"/>
          </p:cNvSpPr>
          <p:nvPr/>
        </p:nvSpPr>
        <p:spPr bwMode="auto">
          <a:xfrm>
            <a:off x="0" y="6705600"/>
            <a:ext cx="9144000" cy="152400"/>
          </a:xfrm>
          <a:prstGeom prst="rect">
            <a:avLst/>
          </a:prstGeom>
          <a:gradFill rotWithShape="1">
            <a:gsLst>
              <a:gs pos="0">
                <a:srgbClr val="08095C"/>
              </a:gs>
              <a:gs pos="100000">
                <a:srgbClr val="B2BECA"/>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1000">
                <a:solidFill>
                  <a:schemeClr val="tx1"/>
                </a:solidFill>
                <a:latin typeface="Arial" charset="0"/>
              </a:defRPr>
            </a:lvl1pPr>
            <a:lvl2pPr marL="742950" indent="-285750" eaLnBrk="0" hangingPunct="0">
              <a:defRPr sz="1000">
                <a:solidFill>
                  <a:schemeClr val="tx1"/>
                </a:solidFill>
                <a:latin typeface="Arial" charset="0"/>
              </a:defRPr>
            </a:lvl2pPr>
            <a:lvl3pPr marL="1143000" indent="-228600" eaLnBrk="0" hangingPunct="0">
              <a:defRPr sz="1000">
                <a:solidFill>
                  <a:schemeClr val="tx1"/>
                </a:solidFill>
                <a:latin typeface="Arial" charset="0"/>
              </a:defRPr>
            </a:lvl3pPr>
            <a:lvl4pPr marL="1600200" indent="-228600" eaLnBrk="0" hangingPunct="0">
              <a:defRPr sz="1000">
                <a:solidFill>
                  <a:schemeClr val="tx1"/>
                </a:solidFill>
                <a:latin typeface="Arial" charset="0"/>
              </a:defRPr>
            </a:lvl4pPr>
            <a:lvl5pPr marL="2057400" indent="-228600" eaLnBrk="0" hangingPunct="0">
              <a:defRPr sz="1000">
                <a:solidFill>
                  <a:schemeClr val="tx1"/>
                </a:solidFill>
                <a:latin typeface="Arial" charset="0"/>
              </a:defRPr>
            </a:lvl5pPr>
            <a:lvl6pPr marL="2514600" indent="-228600" algn="ctr" eaLnBrk="0" fontAlgn="base" hangingPunct="0">
              <a:spcBef>
                <a:spcPct val="0"/>
              </a:spcBef>
              <a:spcAft>
                <a:spcPct val="0"/>
              </a:spcAft>
              <a:defRPr sz="1000">
                <a:solidFill>
                  <a:schemeClr val="tx1"/>
                </a:solidFill>
                <a:latin typeface="Arial" charset="0"/>
              </a:defRPr>
            </a:lvl6pPr>
            <a:lvl7pPr marL="2971800" indent="-228600" algn="ctr" eaLnBrk="0" fontAlgn="base" hangingPunct="0">
              <a:spcBef>
                <a:spcPct val="0"/>
              </a:spcBef>
              <a:spcAft>
                <a:spcPct val="0"/>
              </a:spcAft>
              <a:defRPr sz="1000">
                <a:solidFill>
                  <a:schemeClr val="tx1"/>
                </a:solidFill>
                <a:latin typeface="Arial" charset="0"/>
              </a:defRPr>
            </a:lvl7pPr>
            <a:lvl8pPr marL="3429000" indent="-228600" algn="ctr" eaLnBrk="0" fontAlgn="base" hangingPunct="0">
              <a:spcBef>
                <a:spcPct val="0"/>
              </a:spcBef>
              <a:spcAft>
                <a:spcPct val="0"/>
              </a:spcAft>
              <a:defRPr sz="1000">
                <a:solidFill>
                  <a:schemeClr val="tx1"/>
                </a:solidFill>
                <a:latin typeface="Arial" charset="0"/>
              </a:defRPr>
            </a:lvl8pPr>
            <a:lvl9pPr marL="3886200" indent="-228600" algn="ctr" eaLnBrk="0" fontAlgn="base" hangingPunct="0">
              <a:spcBef>
                <a:spcPct val="0"/>
              </a:spcBef>
              <a:spcAft>
                <a:spcPct val="0"/>
              </a:spcAft>
              <a:defRPr sz="1000">
                <a:solidFill>
                  <a:schemeClr val="tx1"/>
                </a:solidFill>
                <a:latin typeface="Arial" charset="0"/>
              </a:defRPr>
            </a:lvl9pPr>
          </a:lstStyle>
          <a:p>
            <a:pPr eaLnBrk="1" hangingPunct="1"/>
            <a:endParaRPr lang="en-US" altLang="en-US"/>
          </a:p>
        </p:txBody>
      </p:sp>
      <p:pic>
        <p:nvPicPr>
          <p:cNvPr id="2051" name="Picture 16" descr="PP head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72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endParaRPr lang="en-US"/>
          </a:p>
        </p:txBody>
      </p:sp>
      <p:sp>
        <p:nvSpPr>
          <p:cNvPr id="4" name="Content Placeholder 3"/>
          <p:cNvSpPr>
            <a:spLocks noGrp="1"/>
          </p:cNvSpPr>
          <p:nvPr>
            <p:ph idx="1"/>
          </p:nvPr>
        </p:nvSpPr>
        <p:spPr>
          <a:xfrm>
            <a:off x="457200" y="1728788"/>
            <a:ext cx="8229600" cy="4519612"/>
          </a:xfrm>
        </p:spPr>
        <p:txBody>
          <a:bodyPr>
            <a:normAutofit/>
          </a:bodyPr>
          <a:lstStyle/>
          <a:p>
            <a:pPr marL="0" indent="0" algn="ctr">
              <a:buNone/>
            </a:pPr>
            <a:endParaRPr lang="en-US" dirty="0"/>
          </a:p>
        </p:txBody>
      </p:sp>
    </p:spTree>
    <p:extLst>
      <p:ext uri="{BB962C8B-B14F-4D97-AF65-F5344CB8AC3E}">
        <p14:creationId xmlns:p14="http://schemas.microsoft.com/office/powerpoint/2010/main" val="29619289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9"/>
          <p:cNvSpPr>
            <a:spLocks noChangeArrowheads="1"/>
          </p:cNvSpPr>
          <p:nvPr/>
        </p:nvSpPr>
        <p:spPr bwMode="auto">
          <a:xfrm>
            <a:off x="0" y="6705600"/>
            <a:ext cx="9144000" cy="152400"/>
          </a:xfrm>
          <a:prstGeom prst="rect">
            <a:avLst/>
          </a:prstGeom>
          <a:gradFill rotWithShape="1">
            <a:gsLst>
              <a:gs pos="0">
                <a:srgbClr val="08095C"/>
              </a:gs>
              <a:gs pos="100000">
                <a:srgbClr val="B2BECA"/>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1000">
                <a:solidFill>
                  <a:schemeClr val="tx1"/>
                </a:solidFill>
                <a:latin typeface="Arial" charset="0"/>
              </a:defRPr>
            </a:lvl1pPr>
            <a:lvl2pPr marL="742950" indent="-285750" eaLnBrk="0" hangingPunct="0">
              <a:defRPr sz="1000">
                <a:solidFill>
                  <a:schemeClr val="tx1"/>
                </a:solidFill>
                <a:latin typeface="Arial" charset="0"/>
              </a:defRPr>
            </a:lvl2pPr>
            <a:lvl3pPr marL="1143000" indent="-228600" eaLnBrk="0" hangingPunct="0">
              <a:defRPr sz="1000">
                <a:solidFill>
                  <a:schemeClr val="tx1"/>
                </a:solidFill>
                <a:latin typeface="Arial" charset="0"/>
              </a:defRPr>
            </a:lvl3pPr>
            <a:lvl4pPr marL="1600200" indent="-228600" eaLnBrk="0" hangingPunct="0">
              <a:defRPr sz="1000">
                <a:solidFill>
                  <a:schemeClr val="tx1"/>
                </a:solidFill>
                <a:latin typeface="Arial" charset="0"/>
              </a:defRPr>
            </a:lvl4pPr>
            <a:lvl5pPr marL="2057400" indent="-228600" eaLnBrk="0" hangingPunct="0">
              <a:defRPr sz="1000">
                <a:solidFill>
                  <a:schemeClr val="tx1"/>
                </a:solidFill>
                <a:latin typeface="Arial" charset="0"/>
              </a:defRPr>
            </a:lvl5pPr>
            <a:lvl6pPr marL="2514600" indent="-228600" algn="ctr" eaLnBrk="0" fontAlgn="base" hangingPunct="0">
              <a:spcBef>
                <a:spcPct val="0"/>
              </a:spcBef>
              <a:spcAft>
                <a:spcPct val="0"/>
              </a:spcAft>
              <a:defRPr sz="1000">
                <a:solidFill>
                  <a:schemeClr val="tx1"/>
                </a:solidFill>
                <a:latin typeface="Arial" charset="0"/>
              </a:defRPr>
            </a:lvl6pPr>
            <a:lvl7pPr marL="2971800" indent="-228600" algn="ctr" eaLnBrk="0" fontAlgn="base" hangingPunct="0">
              <a:spcBef>
                <a:spcPct val="0"/>
              </a:spcBef>
              <a:spcAft>
                <a:spcPct val="0"/>
              </a:spcAft>
              <a:defRPr sz="1000">
                <a:solidFill>
                  <a:schemeClr val="tx1"/>
                </a:solidFill>
                <a:latin typeface="Arial" charset="0"/>
              </a:defRPr>
            </a:lvl7pPr>
            <a:lvl8pPr marL="3429000" indent="-228600" algn="ctr" eaLnBrk="0" fontAlgn="base" hangingPunct="0">
              <a:spcBef>
                <a:spcPct val="0"/>
              </a:spcBef>
              <a:spcAft>
                <a:spcPct val="0"/>
              </a:spcAft>
              <a:defRPr sz="1000">
                <a:solidFill>
                  <a:schemeClr val="tx1"/>
                </a:solidFill>
                <a:latin typeface="Arial" charset="0"/>
              </a:defRPr>
            </a:lvl8pPr>
            <a:lvl9pPr marL="3886200" indent="-228600" algn="ctr" eaLnBrk="0" fontAlgn="base" hangingPunct="0">
              <a:spcBef>
                <a:spcPct val="0"/>
              </a:spcBef>
              <a:spcAft>
                <a:spcPct val="0"/>
              </a:spcAft>
              <a:defRPr sz="1000">
                <a:solidFill>
                  <a:schemeClr val="tx1"/>
                </a:solidFill>
                <a:latin typeface="Arial" charset="0"/>
              </a:defRPr>
            </a:lvl9pPr>
          </a:lstStyle>
          <a:p>
            <a:pPr eaLnBrk="1" hangingPunct="1"/>
            <a:endParaRPr lang="en-US" altLang="en-US"/>
          </a:p>
        </p:txBody>
      </p:sp>
      <p:pic>
        <p:nvPicPr>
          <p:cNvPr id="2051" name="Picture 16" descr="PP head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72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endParaRPr lang="en-US"/>
          </a:p>
        </p:txBody>
      </p:sp>
      <p:sp>
        <p:nvSpPr>
          <p:cNvPr id="4" name="Content Placeholder 3"/>
          <p:cNvSpPr>
            <a:spLocks noGrp="1"/>
          </p:cNvSpPr>
          <p:nvPr>
            <p:ph idx="1"/>
          </p:nvPr>
        </p:nvSpPr>
        <p:spPr>
          <a:xfrm>
            <a:off x="457200" y="1728788"/>
            <a:ext cx="8229600" cy="4519612"/>
          </a:xfrm>
        </p:spPr>
        <p:txBody>
          <a:bodyPr>
            <a:normAutofit/>
          </a:bodyPr>
          <a:lstStyle/>
          <a:p>
            <a:pPr marL="0" indent="0" algn="ctr">
              <a:buNone/>
            </a:pPr>
            <a:r>
              <a:rPr lang="en-US" dirty="0" smtClean="0"/>
              <a:t>Non-compliance leads to injuries and deaths</a:t>
            </a:r>
          </a:p>
          <a:p>
            <a:pPr marL="0" indent="0" algn="ctr">
              <a:buNone/>
            </a:pPr>
            <a:r>
              <a:rPr lang="en-US" dirty="0" smtClean="0"/>
              <a:t>For instance the Economic Policy Institute reported that:</a:t>
            </a:r>
          </a:p>
          <a:p>
            <a:pPr algn="ctr"/>
            <a:r>
              <a:rPr lang="en-US" sz="2800" dirty="0" smtClean="0"/>
              <a:t>Over 8.5 million work-related injuries occurred in the U.S. in 2013 of which 5000 died from these injuries. </a:t>
            </a:r>
          </a:p>
          <a:p>
            <a:pPr algn="ctr"/>
            <a:r>
              <a:rPr lang="en-US" sz="2800" dirty="0" smtClean="0"/>
              <a:t>Over 52000 died from work- related illnesses. </a:t>
            </a:r>
          </a:p>
          <a:p>
            <a:pPr algn="ctr"/>
            <a:r>
              <a:rPr lang="en-US" sz="2800" dirty="0" smtClean="0"/>
              <a:t>These work-related incidents cost the U.S economy an estimated $250 billion.</a:t>
            </a:r>
          </a:p>
          <a:p>
            <a:pPr marL="0" indent="0" algn="ctr">
              <a:buNone/>
            </a:pPr>
            <a:endParaRPr lang="en-US" sz="3000" dirty="0"/>
          </a:p>
        </p:txBody>
      </p:sp>
    </p:spTree>
    <p:extLst>
      <p:ext uri="{BB962C8B-B14F-4D97-AF65-F5344CB8AC3E}">
        <p14:creationId xmlns:p14="http://schemas.microsoft.com/office/powerpoint/2010/main" val="178705130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9"/>
          <p:cNvSpPr>
            <a:spLocks noChangeArrowheads="1"/>
          </p:cNvSpPr>
          <p:nvPr/>
        </p:nvSpPr>
        <p:spPr bwMode="auto">
          <a:xfrm>
            <a:off x="0" y="6705600"/>
            <a:ext cx="9144000" cy="152400"/>
          </a:xfrm>
          <a:prstGeom prst="rect">
            <a:avLst/>
          </a:prstGeom>
          <a:gradFill rotWithShape="1">
            <a:gsLst>
              <a:gs pos="0">
                <a:srgbClr val="08095C"/>
              </a:gs>
              <a:gs pos="100000">
                <a:srgbClr val="B2BECA"/>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1000">
                <a:solidFill>
                  <a:schemeClr val="tx1"/>
                </a:solidFill>
                <a:latin typeface="Arial" charset="0"/>
              </a:defRPr>
            </a:lvl1pPr>
            <a:lvl2pPr marL="742950" indent="-285750" eaLnBrk="0" hangingPunct="0">
              <a:defRPr sz="1000">
                <a:solidFill>
                  <a:schemeClr val="tx1"/>
                </a:solidFill>
                <a:latin typeface="Arial" charset="0"/>
              </a:defRPr>
            </a:lvl2pPr>
            <a:lvl3pPr marL="1143000" indent="-228600" eaLnBrk="0" hangingPunct="0">
              <a:defRPr sz="1000">
                <a:solidFill>
                  <a:schemeClr val="tx1"/>
                </a:solidFill>
                <a:latin typeface="Arial" charset="0"/>
              </a:defRPr>
            </a:lvl3pPr>
            <a:lvl4pPr marL="1600200" indent="-228600" eaLnBrk="0" hangingPunct="0">
              <a:defRPr sz="1000">
                <a:solidFill>
                  <a:schemeClr val="tx1"/>
                </a:solidFill>
                <a:latin typeface="Arial" charset="0"/>
              </a:defRPr>
            </a:lvl4pPr>
            <a:lvl5pPr marL="2057400" indent="-228600" eaLnBrk="0" hangingPunct="0">
              <a:defRPr sz="1000">
                <a:solidFill>
                  <a:schemeClr val="tx1"/>
                </a:solidFill>
                <a:latin typeface="Arial" charset="0"/>
              </a:defRPr>
            </a:lvl5pPr>
            <a:lvl6pPr marL="2514600" indent="-228600" algn="ctr" eaLnBrk="0" fontAlgn="base" hangingPunct="0">
              <a:spcBef>
                <a:spcPct val="0"/>
              </a:spcBef>
              <a:spcAft>
                <a:spcPct val="0"/>
              </a:spcAft>
              <a:defRPr sz="1000">
                <a:solidFill>
                  <a:schemeClr val="tx1"/>
                </a:solidFill>
                <a:latin typeface="Arial" charset="0"/>
              </a:defRPr>
            </a:lvl6pPr>
            <a:lvl7pPr marL="2971800" indent="-228600" algn="ctr" eaLnBrk="0" fontAlgn="base" hangingPunct="0">
              <a:spcBef>
                <a:spcPct val="0"/>
              </a:spcBef>
              <a:spcAft>
                <a:spcPct val="0"/>
              </a:spcAft>
              <a:defRPr sz="1000">
                <a:solidFill>
                  <a:schemeClr val="tx1"/>
                </a:solidFill>
                <a:latin typeface="Arial" charset="0"/>
              </a:defRPr>
            </a:lvl7pPr>
            <a:lvl8pPr marL="3429000" indent="-228600" algn="ctr" eaLnBrk="0" fontAlgn="base" hangingPunct="0">
              <a:spcBef>
                <a:spcPct val="0"/>
              </a:spcBef>
              <a:spcAft>
                <a:spcPct val="0"/>
              </a:spcAft>
              <a:defRPr sz="1000">
                <a:solidFill>
                  <a:schemeClr val="tx1"/>
                </a:solidFill>
                <a:latin typeface="Arial" charset="0"/>
              </a:defRPr>
            </a:lvl8pPr>
            <a:lvl9pPr marL="3886200" indent="-228600" algn="ctr" eaLnBrk="0" fontAlgn="base" hangingPunct="0">
              <a:spcBef>
                <a:spcPct val="0"/>
              </a:spcBef>
              <a:spcAft>
                <a:spcPct val="0"/>
              </a:spcAft>
              <a:defRPr sz="1000">
                <a:solidFill>
                  <a:schemeClr val="tx1"/>
                </a:solidFill>
                <a:latin typeface="Arial" charset="0"/>
              </a:defRPr>
            </a:lvl9pPr>
          </a:lstStyle>
          <a:p>
            <a:pPr eaLnBrk="1" hangingPunct="1"/>
            <a:endParaRPr lang="en-US" altLang="en-US"/>
          </a:p>
        </p:txBody>
      </p:sp>
      <p:pic>
        <p:nvPicPr>
          <p:cNvPr id="2051" name="Picture 16" descr="PP head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72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endParaRPr lang="en-US"/>
          </a:p>
        </p:txBody>
      </p:sp>
      <p:sp>
        <p:nvSpPr>
          <p:cNvPr id="4" name="Content Placeholder 3"/>
          <p:cNvSpPr>
            <a:spLocks noGrp="1"/>
          </p:cNvSpPr>
          <p:nvPr>
            <p:ph idx="1"/>
          </p:nvPr>
        </p:nvSpPr>
        <p:spPr>
          <a:xfrm>
            <a:off x="457200" y="1728788"/>
            <a:ext cx="8229600" cy="4519612"/>
          </a:xfrm>
        </p:spPr>
        <p:txBody>
          <a:bodyPr>
            <a:normAutofit fontScale="85000" lnSpcReduction="10000"/>
          </a:bodyPr>
          <a:lstStyle/>
          <a:p>
            <a:pPr marL="0" indent="0" algn="ctr">
              <a:buNone/>
            </a:pPr>
            <a:r>
              <a:rPr lang="en-US" b="1" u="sng" dirty="0" smtClean="0"/>
              <a:t>Closer to home:</a:t>
            </a:r>
          </a:p>
          <a:p>
            <a:pPr marL="0" indent="0" algn="ctr">
              <a:buNone/>
            </a:pPr>
            <a:endParaRPr lang="en-US" b="1" u="sng" dirty="0" smtClean="0"/>
          </a:p>
          <a:p>
            <a:pPr marL="0" indent="0" algn="ctr">
              <a:buNone/>
            </a:pPr>
            <a:r>
              <a:rPr lang="en-US" dirty="0" smtClean="0"/>
              <a:t>The State of Louisiana continues to pay hundreds of thousands dollars each year for claims resulting from worker accident/injuries of Louisiana Tech Employees.</a:t>
            </a:r>
          </a:p>
          <a:p>
            <a:pPr marL="0" indent="0" algn="ctr">
              <a:buNone/>
            </a:pPr>
            <a:endParaRPr lang="en-US" dirty="0" smtClean="0"/>
          </a:p>
          <a:p>
            <a:pPr marL="0" indent="0" algn="ctr">
              <a:buNone/>
            </a:pPr>
            <a:r>
              <a:rPr lang="en-US" b="1" u="sng" dirty="0" smtClean="0"/>
              <a:t>VIRTUALLY ALL OF THESE CLAIMS INVOLVE EXPERIENCED, WELL-TRAINED EMPLOYEES  THAT WERE NOT FOLLOWING ESTABLISH WORK PROCEDURES OR NOT USING APPROPRIATE PERSONAL PROTECTIVE DEVICES</a:t>
            </a:r>
            <a:endParaRPr lang="en-US" b="1" u="sng" dirty="0"/>
          </a:p>
          <a:p>
            <a:pPr marL="0" indent="0" algn="ctr">
              <a:buNone/>
            </a:pPr>
            <a:endParaRPr lang="en-US" dirty="0"/>
          </a:p>
        </p:txBody>
      </p:sp>
    </p:spTree>
    <p:extLst>
      <p:ext uri="{BB962C8B-B14F-4D97-AF65-F5344CB8AC3E}">
        <p14:creationId xmlns:p14="http://schemas.microsoft.com/office/powerpoint/2010/main" val="254502838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237</TotalTime>
  <Words>237</Words>
  <Application>Microsoft Office PowerPoint</Application>
  <PresentationFormat>On-screen Show (4:3)</PresentationFormat>
  <Paragraphs>18</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SUPERVISORY RESPONSIBILITIES FOR SAFETY AND RISK MANAGEMENT</vt:lpstr>
      <vt:lpstr>PowerPoint Presentation</vt:lpstr>
      <vt:lpstr>PowerPoint Presentation</vt:lpstr>
      <vt:lpstr>PowerPoint Presentation</vt:lpstr>
      <vt:lpstr>PowerPoint Presentation</vt:lpstr>
    </vt:vector>
  </TitlesOfParts>
  <Company>Louisiana Tech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SUPERVISORY RESPONSIBILITIES FOR SAFETY AND RISK MANAGEMENT</dc:title>
  <dc:creator>egriswold</dc:creator>
  <cp:lastModifiedBy>egriswold</cp:lastModifiedBy>
  <cp:revision>8</cp:revision>
  <dcterms:created xsi:type="dcterms:W3CDTF">2015-01-13T16:34:54Z</dcterms:created>
  <dcterms:modified xsi:type="dcterms:W3CDTF">2015-01-13T20:32:14Z</dcterms:modified>
</cp:coreProperties>
</file>