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60" r:id="rId5"/>
    <p:sldId id="264" r:id="rId6"/>
    <p:sldId id="265" r:id="rId7"/>
    <p:sldId id="261" r:id="rId8"/>
    <p:sldId id="262" r:id="rId9"/>
    <p:sldId id="266"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6A27E0-46DF-4B6C-A652-C9AE8E7BC0A2}"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8795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6A27E0-46DF-4B6C-A652-C9AE8E7BC0A2}"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249413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6A27E0-46DF-4B6C-A652-C9AE8E7BC0A2}"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1937345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6A27E0-46DF-4B6C-A652-C9AE8E7BC0A2}"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3702082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6A27E0-46DF-4B6C-A652-C9AE8E7BC0A2}"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3451853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6A27E0-46DF-4B6C-A652-C9AE8E7BC0A2}"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593687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6A27E0-46DF-4B6C-A652-C9AE8E7BC0A2}" type="datetimeFigureOut">
              <a:rPr lang="en-US" smtClean="0"/>
              <a:t>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2647655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6A27E0-46DF-4B6C-A652-C9AE8E7BC0A2}" type="datetimeFigureOut">
              <a:rPr lang="en-US" smtClean="0"/>
              <a:t>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414917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A27E0-46DF-4B6C-A652-C9AE8E7BC0A2}" type="datetimeFigureOut">
              <a:rPr lang="en-US" smtClean="0"/>
              <a:t>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202323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A27E0-46DF-4B6C-A652-C9AE8E7BC0A2}"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3658825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A27E0-46DF-4B6C-A652-C9AE8E7BC0A2}"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A7F61-8B50-4B1A-B102-5E3765510379}" type="slidenum">
              <a:rPr lang="en-US" smtClean="0"/>
              <a:t>‹#›</a:t>
            </a:fld>
            <a:endParaRPr lang="en-US"/>
          </a:p>
        </p:txBody>
      </p:sp>
    </p:spTree>
    <p:extLst>
      <p:ext uri="{BB962C8B-B14F-4D97-AF65-F5344CB8AC3E}">
        <p14:creationId xmlns:p14="http://schemas.microsoft.com/office/powerpoint/2010/main" val="1867958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A27E0-46DF-4B6C-A652-C9AE8E7BC0A2}" type="datetimeFigureOut">
              <a:rPr lang="en-US" smtClean="0"/>
              <a:t>1/13/2015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BA7F61-8B50-4B1A-B102-5E3765510379}" type="slidenum">
              <a:rPr lang="en-US" smtClean="0"/>
              <a:t>‹#›</a:t>
            </a:fld>
            <a:endParaRPr lang="en-US"/>
          </a:p>
        </p:txBody>
      </p:sp>
    </p:spTree>
    <p:extLst>
      <p:ext uri="{BB962C8B-B14F-4D97-AF65-F5344CB8AC3E}">
        <p14:creationId xmlns:p14="http://schemas.microsoft.com/office/powerpoint/2010/main" val="8069858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WORK-RELATED MUSCULOSKELETAL DISORDERS (WMSDs)</a:t>
            </a:r>
            <a:endParaRPr lang="en-US" dirty="0"/>
          </a:p>
        </p:txBody>
      </p:sp>
      <p:pic>
        <p:nvPicPr>
          <p:cNvPr id="1026" name="Picture 2" descr="C:\Documents and Settings\egris\Local Settings\Temporary Internet Files\Content.IE5\M57B9VUR\MP900385791[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826" y="1600200"/>
            <a:ext cx="6336348"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920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Material Handling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Lifting, holding, and handling, loading and pushing, or pulling loads of  materials</a:t>
            </a:r>
          </a:p>
          <a:p>
            <a:r>
              <a:rPr lang="en-US" dirty="0" smtClean="0"/>
              <a:t>Results in injuries to shoulders, back, legs and knees, such as herniated discs</a:t>
            </a:r>
          </a:p>
          <a:p>
            <a:r>
              <a:rPr lang="en-US" dirty="0" smtClean="0"/>
              <a:t>Some solutions for minimizing these injuries</a:t>
            </a:r>
          </a:p>
          <a:p>
            <a:pPr marL="0" indent="0">
              <a:buNone/>
            </a:pPr>
            <a:r>
              <a:rPr lang="en-US" dirty="0"/>
              <a:t>	</a:t>
            </a:r>
            <a:r>
              <a:rPr lang="en-US" sz="2600" dirty="0" smtClean="0"/>
              <a:t>Use Lightweight </a:t>
            </a:r>
            <a:r>
              <a:rPr lang="en-US" sz="2600" dirty="0"/>
              <a:t>Concrete Block </a:t>
            </a:r>
            <a:endParaRPr lang="en-US" sz="2600" dirty="0" smtClean="0"/>
          </a:p>
          <a:p>
            <a:pPr marL="0" indent="0">
              <a:buNone/>
            </a:pPr>
            <a:r>
              <a:rPr lang="en-US" sz="2600" dirty="0"/>
              <a:t>	</a:t>
            </a:r>
            <a:r>
              <a:rPr lang="en-US" sz="2600" dirty="0" smtClean="0"/>
              <a:t>Use Pre-Blended </a:t>
            </a:r>
            <a:r>
              <a:rPr lang="en-US" sz="2600" dirty="0"/>
              <a:t>Mortar and Grout Bulk Delivery </a:t>
            </a:r>
            <a:r>
              <a:rPr lang="en-US" sz="2600" dirty="0" smtClean="0"/>
              <a:t>Systems</a:t>
            </a:r>
            <a:endParaRPr lang="en-US" sz="2600" dirty="0"/>
          </a:p>
          <a:p>
            <a:pPr marL="0" indent="0">
              <a:buNone/>
            </a:pPr>
            <a:r>
              <a:rPr lang="en-US" sz="2600" dirty="0" smtClean="0"/>
              <a:t> 	Use Skid </a:t>
            </a:r>
            <a:r>
              <a:rPr lang="en-US" sz="2600" dirty="0"/>
              <a:t>Plates to Move Concrete-Filled </a:t>
            </a:r>
            <a:r>
              <a:rPr lang="en-US" sz="2600" dirty="0" smtClean="0"/>
              <a:t>Hoses 	</a:t>
            </a:r>
          </a:p>
          <a:p>
            <a:pPr marL="0" indent="0">
              <a:buNone/>
            </a:pPr>
            <a:r>
              <a:rPr lang="en-US" sz="2600" dirty="0"/>
              <a:t>	</a:t>
            </a:r>
            <a:r>
              <a:rPr lang="en-US" sz="2600" dirty="0" smtClean="0"/>
              <a:t>Use Vacuum </a:t>
            </a:r>
            <a:r>
              <a:rPr lang="en-US" sz="2600" dirty="0"/>
              <a:t>Lifters for Windows and Sheet </a:t>
            </a:r>
            <a:r>
              <a:rPr lang="en-US" sz="2600" dirty="0" smtClean="0"/>
              <a:t>Materials</a:t>
            </a:r>
          </a:p>
          <a:p>
            <a:pPr marL="0" indent="0">
              <a:buNone/>
            </a:pPr>
            <a:r>
              <a:rPr lang="en-US" sz="2600" dirty="0"/>
              <a:t>	</a:t>
            </a:r>
            <a:r>
              <a:rPr lang="en-US" sz="2600" dirty="0" smtClean="0"/>
              <a:t>Use motorized lifts, </a:t>
            </a:r>
            <a:r>
              <a:rPr lang="en-US" sz="2600" dirty="0" err="1" smtClean="0"/>
              <a:t>dollys</a:t>
            </a:r>
            <a:r>
              <a:rPr lang="en-US" sz="2600" dirty="0" smtClean="0"/>
              <a:t> and other material-moving 	devices</a:t>
            </a:r>
            <a:endParaRPr lang="en-US" sz="2600" dirty="0"/>
          </a:p>
        </p:txBody>
      </p:sp>
    </p:spTree>
    <p:extLst>
      <p:ext uri="{BB962C8B-B14F-4D97-AF65-F5344CB8AC3E}">
        <p14:creationId xmlns:p14="http://schemas.microsoft.com/office/powerpoint/2010/main" val="390466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Hand-Intensive Work</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a:t>You are at risk of injury if you often use a forceful grip on tools, bend your wrist when using them, </a:t>
            </a:r>
            <a:r>
              <a:rPr lang="en-US" sz="2400" dirty="0" smtClean="0"/>
              <a:t>if the tools vibrate,  if you have to twist the tool to use it, or if </a:t>
            </a:r>
            <a:r>
              <a:rPr lang="en-US" sz="2400" dirty="0"/>
              <a:t>tool handles that are hard or sharp often press into your hand, wrist, or arm. </a:t>
            </a:r>
            <a:endParaRPr lang="en-US" sz="2400" dirty="0" smtClean="0"/>
          </a:p>
          <a:p>
            <a:r>
              <a:rPr lang="en-US" sz="2400" dirty="0" smtClean="0"/>
              <a:t>These may </a:t>
            </a:r>
            <a:r>
              <a:rPr lang="en-US" sz="2400" dirty="0"/>
              <a:t>injure the </a:t>
            </a:r>
            <a:r>
              <a:rPr lang="en-US" sz="2400" dirty="0" smtClean="0"/>
              <a:t>muscles</a:t>
            </a:r>
            <a:r>
              <a:rPr lang="en-US" sz="2400" dirty="0"/>
              <a:t>, tendons, and cartilage of your hand, wrist, and </a:t>
            </a:r>
            <a:r>
              <a:rPr lang="en-US" sz="2400" dirty="0" smtClean="0"/>
              <a:t>elbow, or damage </a:t>
            </a:r>
            <a:r>
              <a:rPr lang="en-US" sz="2400" dirty="0"/>
              <a:t>to the nerves and blood vessels </a:t>
            </a:r>
            <a:endParaRPr lang="en-US" sz="2400" dirty="0" smtClean="0"/>
          </a:p>
          <a:p>
            <a:r>
              <a:rPr lang="en-US" sz="2400" dirty="0" smtClean="0"/>
              <a:t>Some solutions for minimizing these injuries:</a:t>
            </a:r>
          </a:p>
          <a:p>
            <a:pPr marL="0" indent="0">
              <a:buNone/>
            </a:pPr>
            <a:r>
              <a:rPr lang="en-US" sz="2400" dirty="0" smtClean="0"/>
              <a:t>	Use Ergonomic </a:t>
            </a:r>
            <a:r>
              <a:rPr lang="en-US" sz="2400" dirty="0"/>
              <a:t>Hand </a:t>
            </a:r>
            <a:r>
              <a:rPr lang="en-US" sz="2400" dirty="0" smtClean="0"/>
              <a:t>Tools</a:t>
            </a:r>
          </a:p>
          <a:p>
            <a:pPr marL="0" indent="0">
              <a:buNone/>
            </a:pPr>
            <a:r>
              <a:rPr lang="en-US" sz="2400" dirty="0"/>
              <a:t>	</a:t>
            </a:r>
            <a:r>
              <a:rPr lang="en-US" sz="2400" dirty="0" smtClean="0"/>
              <a:t>Use Easy-Hold </a:t>
            </a:r>
            <a:r>
              <a:rPr lang="en-US" sz="2400" dirty="0"/>
              <a:t>Glove for Mud Pans </a:t>
            </a:r>
            <a:endParaRPr lang="en-US" sz="2400" dirty="0" smtClean="0"/>
          </a:p>
          <a:p>
            <a:pPr marL="0" indent="0">
              <a:buNone/>
            </a:pPr>
            <a:r>
              <a:rPr lang="en-US" sz="2400" dirty="0"/>
              <a:t>	</a:t>
            </a:r>
            <a:r>
              <a:rPr lang="en-US" sz="2400" dirty="0" smtClean="0"/>
              <a:t>Use Power </a:t>
            </a:r>
            <a:r>
              <a:rPr lang="en-US" sz="2400" dirty="0"/>
              <a:t>Caulking </a:t>
            </a:r>
            <a:r>
              <a:rPr lang="en-US" sz="2400" dirty="0" smtClean="0"/>
              <a:t>Guns</a:t>
            </a:r>
          </a:p>
          <a:p>
            <a:pPr marL="0" indent="0">
              <a:buNone/>
            </a:pPr>
            <a:r>
              <a:rPr lang="en-US" sz="2400" dirty="0"/>
              <a:t>	</a:t>
            </a:r>
            <a:r>
              <a:rPr lang="en-US" sz="2400" dirty="0" smtClean="0"/>
              <a:t>Use Reduced </a:t>
            </a:r>
            <a:r>
              <a:rPr lang="en-US" sz="2400" dirty="0"/>
              <a:t>Vibration Power </a:t>
            </a:r>
            <a:endParaRPr lang="en-US" sz="2400" dirty="0" smtClean="0"/>
          </a:p>
          <a:p>
            <a:pPr marL="0" indent="0">
              <a:buNone/>
            </a:pPr>
            <a:r>
              <a:rPr lang="en-US" sz="2400" dirty="0"/>
              <a:t>	</a:t>
            </a:r>
            <a:r>
              <a:rPr lang="en-US" sz="2400" dirty="0" smtClean="0"/>
              <a:t>Use Electric Snips </a:t>
            </a:r>
            <a:r>
              <a:rPr lang="en-US" sz="2400" dirty="0"/>
              <a:t>for Cutting Sheet Metal </a:t>
            </a:r>
            <a:endParaRPr lang="en-US" sz="2400" dirty="0" smtClean="0"/>
          </a:p>
          <a:p>
            <a:pPr marL="0" indent="0">
              <a:buNone/>
            </a:pPr>
            <a:r>
              <a:rPr lang="en-US" sz="2400" dirty="0"/>
              <a:t>	</a:t>
            </a:r>
            <a:r>
              <a:rPr lang="en-US" sz="2400" dirty="0" smtClean="0"/>
              <a:t>Use Quick-Threading </a:t>
            </a:r>
            <a:r>
              <a:rPr lang="en-US" sz="2400" dirty="0"/>
              <a:t>Lock </a:t>
            </a:r>
            <a:r>
              <a:rPr lang="en-US" sz="2400" dirty="0" smtClean="0"/>
              <a:t>Nuts</a:t>
            </a:r>
            <a:endParaRPr lang="en-US" dirty="0"/>
          </a:p>
          <a:p>
            <a:endParaRPr lang="en-US" dirty="0"/>
          </a:p>
        </p:txBody>
      </p:sp>
    </p:spTree>
    <p:extLst>
      <p:ext uri="{BB962C8B-B14F-4D97-AF65-F5344CB8AC3E}">
        <p14:creationId xmlns:p14="http://schemas.microsoft.com/office/powerpoint/2010/main" val="3392274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normAutofit fontScale="70000" lnSpcReduction="20000"/>
          </a:bodyPr>
          <a:lstStyle/>
          <a:p>
            <a:pPr algn="ctr"/>
            <a:r>
              <a:rPr lang="en-US" dirty="0" smtClean="0"/>
              <a:t>Change Material or Work Process</a:t>
            </a:r>
          </a:p>
          <a:p>
            <a:pPr algn="ctr"/>
            <a:r>
              <a:rPr lang="en-US" dirty="0" smtClean="0"/>
              <a:t>Change Tools and Equipment</a:t>
            </a:r>
          </a:p>
          <a:p>
            <a:pPr algn="ctr"/>
            <a:r>
              <a:rPr lang="en-US" dirty="0" smtClean="0"/>
              <a:t>Change How You Perform Tasks to Ways That Reduce Stress and Strain on your </a:t>
            </a:r>
            <a:r>
              <a:rPr lang="en-US" dirty="0" err="1" smtClean="0"/>
              <a:t>Musculo</a:t>
            </a:r>
            <a:r>
              <a:rPr lang="en-US" dirty="0" smtClean="0"/>
              <a:t>-skeletal Systems</a:t>
            </a:r>
          </a:p>
          <a:p>
            <a:pPr marL="0" indent="0" algn="ctr">
              <a:buNone/>
            </a:pPr>
            <a:r>
              <a:rPr lang="en-US" b="1" i="1" u="sng" dirty="0" smtClean="0"/>
              <a:t>IF YOU CARE ABOUT YOURSELF AND YOUR FELLOW EMPLOYEE, YOU HAVE GOT TO CHANGE THE MENTALITY THAT, “THIS IS HOW WE HAVE ALWAYS DONE IT” TO “WE CAN DO IT BETTER, SAFER AND CHEAPER.</a:t>
            </a:r>
          </a:p>
          <a:p>
            <a:pPr marL="0" indent="0" algn="ctr">
              <a:buNone/>
            </a:pPr>
            <a:r>
              <a:rPr lang="en-US" b="1" i="1" u="sng" dirty="0"/>
              <a:t>T</a:t>
            </a:r>
            <a:r>
              <a:rPr lang="en-US" b="1" i="1" u="sng" dirty="0" smtClean="0"/>
              <a:t>he money you and your supervisor spends on finding better and safer ways to do what you do and by providing you with the right equipment to do it, IS ONLY A FRACTION OF THE COST OF ONE WORKERS COMPENSATION CLAIM!!!!!!!!</a:t>
            </a:r>
          </a:p>
          <a:p>
            <a:pPr marL="0" indent="0" algn="ctr">
              <a:buNone/>
            </a:pPr>
            <a:endParaRPr lang="en-US" b="1" i="1" u="sng" dirty="0" smtClean="0"/>
          </a:p>
          <a:p>
            <a:pPr marL="0" indent="0" algn="ctr">
              <a:buNone/>
            </a:pPr>
            <a:r>
              <a:rPr lang="en-US" b="1" i="1" u="sng" dirty="0" smtClean="0"/>
              <a:t>BUT, REMEMBER YOU ARE THE ONLY ONES WHO CAN DO THIS!!!!</a:t>
            </a:r>
          </a:p>
          <a:p>
            <a:pPr marL="0" indent="0">
              <a:buNone/>
            </a:pPr>
            <a:endParaRPr lang="en-US" b="1" i="1" u="sng" dirty="0"/>
          </a:p>
        </p:txBody>
      </p:sp>
    </p:spTree>
    <p:extLst>
      <p:ext uri="{BB962C8B-B14F-4D97-AF65-F5344CB8AC3E}">
        <p14:creationId xmlns:p14="http://schemas.microsoft.com/office/powerpoint/2010/main" val="1590354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WMSDs are the leading cause of human suffering, loss of productivity and economic burden on society</a:t>
            </a:r>
          </a:p>
          <a:p>
            <a:pPr marL="0" indent="0">
              <a:buNone/>
            </a:pPr>
            <a:endParaRPr lang="en-US" dirty="0" smtClean="0"/>
          </a:p>
          <a:p>
            <a:r>
              <a:rPr lang="en-US" dirty="0" smtClean="0"/>
              <a:t>Every year 1.8 million U.S. workers experience  WMSDs-back injuries, carpal tunnel syndrome, or tendinitis, for example. Here's another way to look at these numbers. Today, this day, more than 1,500 working Americans will suffer painful injuries related to overexertion or repetitive motion. These injuries are potentially disabling and can require long recovery periods. For example, workers need an average of 28 days to recuperate from carpal tunnel syndrome-more time than necessary for amputations or fractures.</a:t>
            </a:r>
          </a:p>
          <a:p>
            <a:pPr marL="0" indent="0">
              <a:buNone/>
            </a:pPr>
            <a:endParaRPr lang="en-US" dirty="0" smtClean="0"/>
          </a:p>
          <a:p>
            <a:r>
              <a:rPr lang="en-US" dirty="0" smtClean="0"/>
              <a:t>WMSDs are also very costly injuries. Direct costs of MSDs total $15 to $20 billion per year. Indirect costs increase that total to $45 to $54 billion. That's an average of $135 million per day.</a:t>
            </a:r>
          </a:p>
          <a:p>
            <a:pPr marL="0" indent="0">
              <a:buNone/>
            </a:pPr>
            <a:endParaRPr lang="en-US" dirty="0" smtClean="0"/>
          </a:p>
          <a:p>
            <a:r>
              <a:rPr lang="en-US" dirty="0" smtClean="0"/>
              <a:t>From 1992 - 2000, in Washington State, alone, there were </a:t>
            </a:r>
            <a:r>
              <a:rPr lang="en-US" b="1" u="sng" dirty="0" smtClean="0"/>
              <a:t>380,485</a:t>
            </a:r>
            <a:r>
              <a:rPr lang="en-US" dirty="0" smtClean="0"/>
              <a:t>  accepted workers' compensation state fund claims for non-traumatic soft tissue musculoskeletal disorders of the neck, back and upper extremity. These claims resulted in </a:t>
            </a:r>
            <a:r>
              <a:rPr lang="en-US" b="1" u="sng" dirty="0" smtClean="0"/>
              <a:t>$2.9 bil</a:t>
            </a:r>
            <a:r>
              <a:rPr lang="en-US" dirty="0" smtClean="0"/>
              <a:t>lion in direct costs and there were also an average of </a:t>
            </a:r>
            <a:r>
              <a:rPr lang="en-US" b="1" u="sng" dirty="0" smtClean="0"/>
              <a:t>123</a:t>
            </a:r>
            <a:r>
              <a:rPr lang="en-US" dirty="0" smtClean="0"/>
              <a:t> lost time days per compensable claim.</a:t>
            </a:r>
          </a:p>
          <a:p>
            <a:pPr marL="0" indent="0">
              <a:buNone/>
            </a:pPr>
            <a:endParaRPr lang="en-US" dirty="0" smtClean="0"/>
          </a:p>
          <a:p>
            <a:r>
              <a:rPr lang="en-US" dirty="0" smtClean="0"/>
              <a:t>WMSDs usually develop as a results of repeated trauma, leading to long-lasting injury, though excessive stretching of muscles or tendons or sudden trauma to these organs and to bones which  or fractures, lead to injuries that only last a short period of time</a:t>
            </a:r>
          </a:p>
          <a:p>
            <a:endParaRPr lang="en-US" dirty="0"/>
          </a:p>
        </p:txBody>
      </p:sp>
    </p:spTree>
    <p:extLst>
      <p:ext uri="{BB962C8B-B14F-4D97-AF65-F5344CB8AC3E}">
        <p14:creationId xmlns:p14="http://schemas.microsoft.com/office/powerpoint/2010/main" val="3976992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TYPES OF INJURY WHICH ARE THE MOST COMMON WMSDs ARE:</a:t>
            </a:r>
            <a:endParaRPr lang="en-US" sz="3200" dirty="0"/>
          </a:p>
        </p:txBody>
      </p:sp>
      <p:sp>
        <p:nvSpPr>
          <p:cNvPr id="3" name="Content Placeholder 2"/>
          <p:cNvSpPr>
            <a:spLocks noGrp="1"/>
          </p:cNvSpPr>
          <p:nvPr>
            <p:ph idx="1"/>
          </p:nvPr>
        </p:nvSpPr>
        <p:spPr/>
        <p:txBody>
          <a:bodyPr/>
          <a:lstStyle/>
          <a:p>
            <a:pPr marL="0" indent="0" algn="ctr">
              <a:buNone/>
            </a:pPr>
            <a:endParaRPr lang="en-US" dirty="0"/>
          </a:p>
          <a:p>
            <a:pPr algn="ctr"/>
            <a:r>
              <a:rPr lang="en-US" dirty="0" smtClean="0"/>
              <a:t>REPETITIVE MOTION OR REPETITIVE STRAIN INJURIES</a:t>
            </a:r>
          </a:p>
          <a:p>
            <a:endParaRPr lang="en-US" dirty="0"/>
          </a:p>
          <a:p>
            <a:pPr algn="ctr"/>
            <a:r>
              <a:rPr lang="en-US" dirty="0" smtClean="0"/>
              <a:t>CUMULATIVE TRAUMA INJURIES</a:t>
            </a:r>
          </a:p>
          <a:p>
            <a:pPr marL="0" indent="0" algn="ctr">
              <a:buNone/>
            </a:pPr>
            <a:endParaRPr lang="en-US" dirty="0" smtClean="0"/>
          </a:p>
          <a:p>
            <a:pPr marL="0" indent="0" algn="ctr">
              <a:buNone/>
            </a:pPr>
            <a:r>
              <a:rPr lang="en-US" u="sng" dirty="0" smtClean="0"/>
              <a:t>THIS VIDEO DESCRIBE THE CAUSE AND EFFECTS OF THSE INJURIES</a:t>
            </a:r>
            <a:endParaRPr lang="en-US" u="sng" dirty="0"/>
          </a:p>
        </p:txBody>
      </p:sp>
    </p:spTree>
    <p:extLst>
      <p:ext uri="{BB962C8B-B14F-4D97-AF65-F5344CB8AC3E}">
        <p14:creationId xmlns:p14="http://schemas.microsoft.com/office/powerpoint/2010/main" val="337801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OCCUPATIONAL RISK FACTORS AND SYMPTOMS ON THE MOST COMMON DISORDERS OF THE UPPER BODY ASSOCIATED WITH REPETITIVE MUSCULOSKELETAL STRESS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8357123"/>
              </p:ext>
            </p:extLst>
          </p:nvPr>
        </p:nvGraphicFramePr>
        <p:xfrm>
          <a:off x="2329840" y="1600200"/>
          <a:ext cx="4459890" cy="4771793"/>
        </p:xfrm>
        <a:graphic>
          <a:graphicData uri="http://schemas.openxmlformats.org/drawingml/2006/table">
            <a:tbl>
              <a:tblPr/>
              <a:tblGrid>
                <a:gridCol w="1337967"/>
                <a:gridCol w="1516363"/>
                <a:gridCol w="1605560"/>
              </a:tblGrid>
              <a:tr h="198217">
                <a:tc>
                  <a:txBody>
                    <a:bodyPr/>
                    <a:lstStyle/>
                    <a:p>
                      <a:endParaRPr lang="en-US" sz="1000" dirty="0"/>
                    </a:p>
                  </a:txBody>
                  <a:tcPr marL="5162" marR="5162" marT="5162" marB="5162">
                    <a:lnL>
                      <a:noFill/>
                    </a:lnL>
                    <a:lnR>
                      <a:noFill/>
                    </a:lnR>
                    <a:lnT>
                      <a:noFill/>
                    </a:lnT>
                    <a:lnB>
                      <a:noFill/>
                    </a:lnB>
                  </a:tcPr>
                </a:tc>
                <a:tc>
                  <a:txBody>
                    <a:bodyPr/>
                    <a:lstStyle/>
                    <a:p>
                      <a:endParaRPr lang="en-US" sz="1000" dirty="0"/>
                    </a:p>
                  </a:txBody>
                  <a:tcPr marL="49554" marR="49554" marT="24777" marB="24777">
                    <a:lnL>
                      <a:noFill/>
                    </a:lnL>
                  </a:tcPr>
                </a:tc>
                <a:tc>
                  <a:txBody>
                    <a:bodyPr/>
                    <a:lstStyle/>
                    <a:p>
                      <a:endParaRPr lang="en-US" sz="1000" dirty="0"/>
                    </a:p>
                  </a:txBody>
                  <a:tcPr marL="49554" marR="49554" marT="24777" marB="24777"/>
                </a:tc>
              </a:tr>
              <a:tr h="198217">
                <a:tc>
                  <a:txBody>
                    <a:bodyPr/>
                    <a:lstStyle/>
                    <a:p>
                      <a:endParaRPr lang="en-US" sz="1000"/>
                    </a:p>
                  </a:txBody>
                  <a:tcPr marL="5162" marR="5162" marT="5162" marB="5162">
                    <a:lnL>
                      <a:noFill/>
                    </a:lnL>
                    <a:lnR>
                      <a:noFill/>
                    </a:lnR>
                    <a:lnT>
                      <a:noFill/>
                    </a:lnT>
                    <a:lnB>
                      <a:noFill/>
                    </a:lnB>
                  </a:tcPr>
                </a:tc>
                <a:tc>
                  <a:txBody>
                    <a:bodyPr/>
                    <a:lstStyle/>
                    <a:p>
                      <a:endParaRPr lang="en-US" sz="1000"/>
                    </a:p>
                  </a:txBody>
                  <a:tcPr marL="49554" marR="49554" marT="24777" marB="24777">
                    <a:lnL>
                      <a:noFill/>
                    </a:lnL>
                  </a:tcPr>
                </a:tc>
                <a:tc>
                  <a:txBody>
                    <a:bodyPr/>
                    <a:lstStyle/>
                    <a:p>
                      <a:endParaRPr lang="en-US" sz="1000"/>
                    </a:p>
                  </a:txBody>
                  <a:tcPr marL="49554" marR="49554" marT="24777" marB="24777"/>
                </a:tc>
              </a:tr>
              <a:tr h="348945">
                <a:tc gridSpan="3">
                  <a:txBody>
                    <a:bodyPr/>
                    <a:lstStyle/>
                    <a:p>
                      <a:pPr algn="ctr"/>
                      <a:endParaRPr lang="en-US" sz="1000" dirty="0">
                        <a:effectLst/>
                      </a:endParaRPr>
                    </a:p>
                  </a:txBody>
                  <a:tcPr marL="25810" marR="25810" marT="25810" marB="25810">
                    <a:lnL>
                      <a:noFill/>
                    </a:lnL>
                    <a:lnR>
                      <a:noFill/>
                    </a:lnR>
                    <a:lnT>
                      <a:noFill/>
                    </a:lnT>
                    <a:lnB>
                      <a:noFill/>
                    </a:lnB>
                  </a:tcPr>
                </a:tc>
                <a:tc hMerge="1">
                  <a:txBody>
                    <a:bodyPr/>
                    <a:lstStyle/>
                    <a:p>
                      <a:endParaRPr lang="en-US"/>
                    </a:p>
                  </a:txBody>
                  <a:tcPr/>
                </a:tc>
                <a:tc hMerge="1">
                  <a:txBody>
                    <a:bodyPr/>
                    <a:lstStyle/>
                    <a:p>
                      <a:endParaRPr lang="en-US"/>
                    </a:p>
                  </a:txBody>
                  <a:tcPr/>
                </a:tc>
              </a:tr>
              <a:tr h="200282">
                <a:tc>
                  <a:txBody>
                    <a:bodyPr/>
                    <a:lstStyle/>
                    <a:p>
                      <a:pPr algn="ctr"/>
                      <a:r>
                        <a:rPr lang="en-US" sz="1000" b="1">
                          <a:effectLst/>
                        </a:rPr>
                        <a:t>Disorders</a:t>
                      </a:r>
                      <a:endParaRPr lang="en-US" sz="1000">
                        <a:effectLst/>
                      </a:endParaRPr>
                    </a:p>
                  </a:txBody>
                  <a:tcPr marL="25810" marR="25810" marT="25810" marB="25810">
                    <a:lnL>
                      <a:noFill/>
                    </a:lnL>
                    <a:lnR>
                      <a:noFill/>
                    </a:lnR>
                    <a:lnT>
                      <a:noFill/>
                    </a:lnT>
                    <a:lnB>
                      <a:noFill/>
                    </a:lnB>
                  </a:tcPr>
                </a:tc>
                <a:tc>
                  <a:txBody>
                    <a:bodyPr/>
                    <a:lstStyle/>
                    <a:p>
                      <a:pPr algn="ctr"/>
                      <a:r>
                        <a:rPr lang="en-US" sz="1000" b="1">
                          <a:effectLst/>
                        </a:rPr>
                        <a:t>Occupational risk factors</a:t>
                      </a:r>
                      <a:endParaRPr lang="en-US" sz="1000">
                        <a:effectLst/>
                      </a:endParaRPr>
                    </a:p>
                  </a:txBody>
                  <a:tcPr marL="25810" marR="25810" marT="25810" marB="25810">
                    <a:lnL>
                      <a:noFill/>
                    </a:lnL>
                    <a:lnR>
                      <a:noFill/>
                    </a:lnR>
                    <a:lnT>
                      <a:noFill/>
                    </a:lnT>
                    <a:lnB>
                      <a:noFill/>
                    </a:lnB>
                  </a:tcPr>
                </a:tc>
                <a:tc>
                  <a:txBody>
                    <a:bodyPr/>
                    <a:lstStyle/>
                    <a:p>
                      <a:pPr algn="ctr"/>
                      <a:r>
                        <a:rPr lang="en-US" sz="1000" b="1">
                          <a:effectLst/>
                        </a:rPr>
                        <a:t>Symptoms</a:t>
                      </a:r>
                      <a:endParaRPr lang="en-US" sz="1000">
                        <a:effectLst/>
                      </a:endParaRPr>
                    </a:p>
                  </a:txBody>
                  <a:tcPr marL="25810" marR="25810" marT="25810" marB="25810">
                    <a:lnL>
                      <a:noFill/>
                    </a:lnL>
                    <a:lnR>
                      <a:noFill/>
                    </a:lnR>
                    <a:lnT>
                      <a:noFill/>
                    </a:lnT>
                    <a:lnB>
                      <a:noFill/>
                    </a:lnB>
                  </a:tcPr>
                </a:tc>
              </a:tr>
              <a:tr h="794934">
                <a:tc>
                  <a:txBody>
                    <a:bodyPr/>
                    <a:lstStyle/>
                    <a:p>
                      <a:r>
                        <a:rPr lang="en-US" sz="1000">
                          <a:effectLst/>
                        </a:rPr>
                        <a:t>Tendonitis/tenosynovitis</a:t>
                      </a:r>
                    </a:p>
                  </a:txBody>
                  <a:tcPr marL="25810" marR="25810" marT="25810" marB="25810">
                    <a:lnL>
                      <a:noFill/>
                    </a:lnL>
                    <a:lnR>
                      <a:noFill/>
                    </a:lnR>
                    <a:lnT>
                      <a:noFill/>
                    </a:lnT>
                    <a:lnB>
                      <a:noFill/>
                    </a:lnB>
                  </a:tcPr>
                </a:tc>
                <a:tc>
                  <a:txBody>
                    <a:bodyPr/>
                    <a:lstStyle/>
                    <a:p>
                      <a:r>
                        <a:rPr lang="en-US" sz="1000">
                          <a:effectLst/>
                        </a:rPr>
                        <a:t>Repetitive wrist motions </a:t>
                      </a:r>
                      <a:br>
                        <a:rPr lang="en-US" sz="1000">
                          <a:effectLst/>
                        </a:rPr>
                      </a:br>
                      <a:r>
                        <a:rPr lang="en-US" sz="1000">
                          <a:effectLst/>
                        </a:rPr>
                        <a:t>Repetitive shoulder motions </a:t>
                      </a:r>
                      <a:br>
                        <a:rPr lang="en-US" sz="1000">
                          <a:effectLst/>
                        </a:rPr>
                      </a:br>
                      <a:r>
                        <a:rPr lang="en-US" sz="1000">
                          <a:effectLst/>
                        </a:rPr>
                        <a:t>Sustained hyper extension of arms</a:t>
                      </a:r>
                      <a:br>
                        <a:rPr lang="en-US" sz="1000">
                          <a:effectLst/>
                        </a:rPr>
                      </a:br>
                      <a:r>
                        <a:rPr lang="en-US" sz="1000">
                          <a:effectLst/>
                        </a:rPr>
                        <a:t>Prolonged load on shoulders</a:t>
                      </a:r>
                    </a:p>
                  </a:txBody>
                  <a:tcPr marL="25810" marR="25810" marT="25810" marB="25810">
                    <a:lnL>
                      <a:noFill/>
                    </a:lnL>
                    <a:lnR>
                      <a:noFill/>
                    </a:lnR>
                    <a:lnT>
                      <a:noFill/>
                    </a:lnT>
                    <a:lnB>
                      <a:noFill/>
                    </a:lnB>
                  </a:tcPr>
                </a:tc>
                <a:tc>
                  <a:txBody>
                    <a:bodyPr/>
                    <a:lstStyle/>
                    <a:p>
                      <a:r>
                        <a:rPr lang="en-US" sz="1000">
                          <a:effectLst/>
                        </a:rPr>
                        <a:t>Pain, weakness, swelling, burning sensation or dull ache over affected area</a:t>
                      </a:r>
                    </a:p>
                  </a:txBody>
                  <a:tcPr marL="25810" marR="25810" marT="25810" marB="25810">
                    <a:lnL>
                      <a:noFill/>
                    </a:lnL>
                    <a:lnR>
                      <a:noFill/>
                    </a:lnR>
                    <a:lnT>
                      <a:noFill/>
                    </a:lnT>
                    <a:lnB>
                      <a:noFill/>
                    </a:lnB>
                  </a:tcPr>
                </a:tc>
              </a:tr>
              <a:tr h="646271">
                <a:tc>
                  <a:txBody>
                    <a:bodyPr/>
                    <a:lstStyle/>
                    <a:p>
                      <a:r>
                        <a:rPr lang="en-US" sz="1000">
                          <a:effectLst/>
                        </a:rPr>
                        <a:t>Epicondylitis (elbow tendonitis)</a:t>
                      </a:r>
                    </a:p>
                  </a:txBody>
                  <a:tcPr marL="25810" marR="25810" marT="25810" marB="25810">
                    <a:lnL>
                      <a:noFill/>
                    </a:lnL>
                    <a:lnR>
                      <a:noFill/>
                    </a:lnR>
                    <a:lnT>
                      <a:noFill/>
                    </a:lnT>
                    <a:lnB>
                      <a:noFill/>
                    </a:lnB>
                  </a:tcPr>
                </a:tc>
                <a:tc>
                  <a:txBody>
                    <a:bodyPr/>
                    <a:lstStyle/>
                    <a:p>
                      <a:r>
                        <a:rPr lang="en-US" sz="1000">
                          <a:effectLst/>
                        </a:rPr>
                        <a:t>Repeated or forceful rotation of the forearm and bending of the wrist at the same time</a:t>
                      </a:r>
                    </a:p>
                  </a:txBody>
                  <a:tcPr marL="25810" marR="25810" marT="25810" marB="25810">
                    <a:lnL>
                      <a:noFill/>
                    </a:lnL>
                    <a:lnR>
                      <a:noFill/>
                    </a:lnR>
                    <a:lnT>
                      <a:noFill/>
                    </a:lnT>
                    <a:lnB>
                      <a:noFill/>
                    </a:lnB>
                  </a:tcPr>
                </a:tc>
                <a:tc>
                  <a:txBody>
                    <a:bodyPr/>
                    <a:lstStyle/>
                    <a:p>
                      <a:r>
                        <a:rPr lang="en-US" sz="1000">
                          <a:effectLst/>
                        </a:rPr>
                        <a:t>Same symptoms as tendonitis</a:t>
                      </a:r>
                    </a:p>
                  </a:txBody>
                  <a:tcPr marL="25810" marR="25810" marT="25810" marB="25810">
                    <a:lnL>
                      <a:noFill/>
                    </a:lnL>
                    <a:lnR>
                      <a:noFill/>
                    </a:lnR>
                    <a:lnT>
                      <a:noFill/>
                    </a:lnT>
                    <a:lnB>
                      <a:noFill/>
                    </a:lnB>
                  </a:tcPr>
                </a:tc>
              </a:tr>
              <a:tr h="646271">
                <a:tc>
                  <a:txBody>
                    <a:bodyPr/>
                    <a:lstStyle/>
                    <a:p>
                      <a:r>
                        <a:rPr lang="en-US" sz="1000">
                          <a:effectLst/>
                        </a:rPr>
                        <a:t>Carpal tunnel syndrome</a:t>
                      </a:r>
                    </a:p>
                  </a:txBody>
                  <a:tcPr marL="25810" marR="25810" marT="25810" marB="25810">
                    <a:lnL>
                      <a:noFill/>
                    </a:lnL>
                    <a:lnR>
                      <a:noFill/>
                    </a:lnR>
                    <a:lnT>
                      <a:noFill/>
                    </a:lnT>
                    <a:lnB>
                      <a:noFill/>
                    </a:lnB>
                  </a:tcPr>
                </a:tc>
                <a:tc>
                  <a:txBody>
                    <a:bodyPr/>
                    <a:lstStyle/>
                    <a:p>
                      <a:r>
                        <a:rPr lang="en-US" sz="1000">
                          <a:effectLst/>
                        </a:rPr>
                        <a:t>Repetitive wrist motions</a:t>
                      </a:r>
                    </a:p>
                  </a:txBody>
                  <a:tcPr marL="25810" marR="25810" marT="25810" marB="25810">
                    <a:lnL>
                      <a:noFill/>
                    </a:lnL>
                    <a:lnR>
                      <a:noFill/>
                    </a:lnR>
                    <a:lnT>
                      <a:noFill/>
                    </a:lnT>
                    <a:lnB>
                      <a:noFill/>
                    </a:lnB>
                  </a:tcPr>
                </a:tc>
                <a:tc>
                  <a:txBody>
                    <a:bodyPr/>
                    <a:lstStyle/>
                    <a:p>
                      <a:r>
                        <a:rPr lang="en-US" sz="1000">
                          <a:effectLst/>
                        </a:rPr>
                        <a:t>Pain, numbness, tingling, burning sensations, wasting of muscles at base of thumb, dry palm</a:t>
                      </a:r>
                    </a:p>
                  </a:txBody>
                  <a:tcPr marL="25810" marR="25810" marT="25810" marB="25810">
                    <a:lnL>
                      <a:noFill/>
                    </a:lnL>
                    <a:lnR>
                      <a:noFill/>
                    </a:lnR>
                    <a:lnT>
                      <a:noFill/>
                    </a:lnT>
                    <a:lnB>
                      <a:noFill/>
                    </a:lnB>
                  </a:tcPr>
                </a:tc>
              </a:tr>
              <a:tr h="348945">
                <a:tc>
                  <a:txBody>
                    <a:bodyPr/>
                    <a:lstStyle/>
                    <a:p>
                      <a:r>
                        <a:rPr lang="en-US" sz="1000">
                          <a:effectLst/>
                        </a:rPr>
                        <a:t>DeQuervain's disease</a:t>
                      </a:r>
                    </a:p>
                  </a:txBody>
                  <a:tcPr marL="25810" marR="25810" marT="25810" marB="25810">
                    <a:lnL>
                      <a:noFill/>
                    </a:lnL>
                    <a:lnR>
                      <a:noFill/>
                    </a:lnR>
                    <a:lnT>
                      <a:noFill/>
                    </a:lnT>
                    <a:lnB>
                      <a:noFill/>
                    </a:lnB>
                  </a:tcPr>
                </a:tc>
                <a:tc>
                  <a:txBody>
                    <a:bodyPr/>
                    <a:lstStyle/>
                    <a:p>
                      <a:r>
                        <a:rPr lang="en-US" sz="1000">
                          <a:effectLst/>
                        </a:rPr>
                        <a:t>Repetitive hand twisting and forceful gripping</a:t>
                      </a:r>
                    </a:p>
                  </a:txBody>
                  <a:tcPr marL="25810" marR="25810" marT="25810" marB="25810">
                    <a:lnL>
                      <a:noFill/>
                    </a:lnL>
                    <a:lnR>
                      <a:noFill/>
                    </a:lnR>
                    <a:lnT>
                      <a:noFill/>
                    </a:lnT>
                    <a:lnB>
                      <a:noFill/>
                    </a:lnB>
                  </a:tcPr>
                </a:tc>
                <a:tc>
                  <a:txBody>
                    <a:bodyPr/>
                    <a:lstStyle/>
                    <a:p>
                      <a:r>
                        <a:rPr lang="en-US" sz="1000">
                          <a:effectLst/>
                        </a:rPr>
                        <a:t>Pain at the base of thumb</a:t>
                      </a:r>
                    </a:p>
                  </a:txBody>
                  <a:tcPr marL="25810" marR="25810" marT="25810" marB="25810">
                    <a:lnL>
                      <a:noFill/>
                    </a:lnL>
                    <a:lnR>
                      <a:noFill/>
                    </a:lnR>
                    <a:lnT>
                      <a:noFill/>
                    </a:lnT>
                    <a:lnB>
                      <a:noFill/>
                    </a:lnB>
                  </a:tcPr>
                </a:tc>
              </a:tr>
              <a:tr h="794934">
                <a:tc>
                  <a:txBody>
                    <a:bodyPr/>
                    <a:lstStyle/>
                    <a:p>
                      <a:r>
                        <a:rPr lang="en-US" sz="1000">
                          <a:effectLst/>
                        </a:rPr>
                        <a:t>Thoracic outlet syndrome</a:t>
                      </a:r>
                    </a:p>
                  </a:txBody>
                  <a:tcPr marL="25810" marR="25810" marT="25810" marB="25810">
                    <a:lnL>
                      <a:noFill/>
                    </a:lnL>
                    <a:lnR>
                      <a:noFill/>
                    </a:lnR>
                    <a:lnT>
                      <a:noFill/>
                    </a:lnT>
                    <a:lnB>
                      <a:noFill/>
                    </a:lnB>
                  </a:tcPr>
                </a:tc>
                <a:tc>
                  <a:txBody>
                    <a:bodyPr/>
                    <a:lstStyle/>
                    <a:p>
                      <a:r>
                        <a:rPr lang="en-US" sz="1000">
                          <a:effectLst/>
                        </a:rPr>
                        <a:t>Prolonged shoulder flexion </a:t>
                      </a:r>
                      <a:br>
                        <a:rPr lang="en-US" sz="1000">
                          <a:effectLst/>
                        </a:rPr>
                      </a:br>
                      <a:r>
                        <a:rPr lang="en-US" sz="1000">
                          <a:effectLst/>
                        </a:rPr>
                        <a:t>Extending arms above shoulder height </a:t>
                      </a:r>
                      <a:br>
                        <a:rPr lang="en-US" sz="1000">
                          <a:effectLst/>
                        </a:rPr>
                      </a:br>
                      <a:r>
                        <a:rPr lang="en-US" sz="1000">
                          <a:effectLst/>
                        </a:rPr>
                        <a:t>Carrying loads on the shoulder</a:t>
                      </a:r>
                    </a:p>
                  </a:txBody>
                  <a:tcPr marL="25810" marR="25810" marT="25810" marB="25810">
                    <a:lnL>
                      <a:noFill/>
                    </a:lnL>
                    <a:lnR>
                      <a:noFill/>
                    </a:lnR>
                    <a:lnT>
                      <a:noFill/>
                    </a:lnT>
                    <a:lnB>
                      <a:noFill/>
                    </a:lnB>
                  </a:tcPr>
                </a:tc>
                <a:tc>
                  <a:txBody>
                    <a:bodyPr/>
                    <a:lstStyle/>
                    <a:p>
                      <a:r>
                        <a:rPr lang="en-US" sz="1000">
                          <a:effectLst/>
                        </a:rPr>
                        <a:t>Pain, numbness, swelling of the hands</a:t>
                      </a:r>
                    </a:p>
                  </a:txBody>
                  <a:tcPr marL="25810" marR="25810" marT="25810" marB="25810">
                    <a:lnL>
                      <a:noFill/>
                    </a:lnL>
                    <a:lnR>
                      <a:noFill/>
                    </a:lnR>
                    <a:lnT>
                      <a:noFill/>
                    </a:lnT>
                    <a:lnB>
                      <a:noFill/>
                    </a:lnB>
                  </a:tcPr>
                </a:tc>
              </a:tr>
              <a:tr h="348945">
                <a:tc>
                  <a:txBody>
                    <a:bodyPr/>
                    <a:lstStyle/>
                    <a:p>
                      <a:r>
                        <a:rPr lang="en-US" sz="1000">
                          <a:effectLst/>
                        </a:rPr>
                        <a:t>Tension neck syndrome</a:t>
                      </a:r>
                    </a:p>
                  </a:txBody>
                  <a:tcPr marL="25810" marR="25810" marT="25810" marB="25810">
                    <a:lnL>
                      <a:noFill/>
                    </a:lnL>
                    <a:lnR>
                      <a:noFill/>
                    </a:lnR>
                    <a:lnT>
                      <a:noFill/>
                    </a:lnT>
                    <a:lnB>
                      <a:noFill/>
                    </a:lnB>
                  </a:tcPr>
                </a:tc>
                <a:tc>
                  <a:txBody>
                    <a:bodyPr/>
                    <a:lstStyle/>
                    <a:p>
                      <a:r>
                        <a:rPr lang="en-US" sz="1000">
                          <a:effectLst/>
                        </a:rPr>
                        <a:t>Prolonged restricted posture</a:t>
                      </a:r>
                    </a:p>
                  </a:txBody>
                  <a:tcPr marL="25810" marR="25810" marT="25810" marB="25810">
                    <a:lnL>
                      <a:noFill/>
                    </a:lnL>
                    <a:lnR>
                      <a:noFill/>
                    </a:lnR>
                    <a:lnT>
                      <a:noFill/>
                    </a:lnT>
                    <a:lnB>
                      <a:noFill/>
                    </a:lnB>
                  </a:tcPr>
                </a:tc>
                <a:tc>
                  <a:txBody>
                    <a:bodyPr/>
                    <a:lstStyle/>
                    <a:p>
                      <a:r>
                        <a:rPr lang="en-US" sz="1000" dirty="0">
                          <a:effectLst/>
                        </a:rPr>
                        <a:t>Pain</a:t>
                      </a:r>
                      <a:r>
                        <a:rPr lang="en-US" sz="1000" dirty="0">
                          <a:effectLst/>
                          <a:latin typeface="Verdana,Arial,Helvetica,sans-serif"/>
                        </a:rPr>
                        <a:t/>
                      </a:r>
                      <a:br>
                        <a:rPr lang="en-US" sz="1000" dirty="0">
                          <a:effectLst/>
                          <a:latin typeface="Verdana,Arial,Helvetica,sans-serif"/>
                        </a:rPr>
                      </a:br>
                      <a:endParaRPr lang="en-US" sz="1000" dirty="0">
                        <a:effectLst/>
                      </a:endParaRPr>
                    </a:p>
                  </a:txBody>
                  <a:tcPr marL="25810" marR="25810" marT="25810" marB="25810">
                    <a:lnL>
                      <a:noFill/>
                    </a:lnL>
                    <a:lnR>
                      <a:noFill/>
                    </a:lnR>
                    <a:lnT>
                      <a:noFill/>
                    </a:lnT>
                    <a:lnB>
                      <a:noFill/>
                    </a:lnB>
                  </a:tcPr>
                </a:tc>
              </a:tr>
            </a:tbl>
          </a:graphicData>
        </a:graphic>
      </p:graphicFrame>
      <p:sp>
        <p:nvSpPr>
          <p:cNvPr id="5" name="Rectangle 1"/>
          <p:cNvSpPr>
            <a:spLocks noChangeArrowheads="1"/>
          </p:cNvSpPr>
          <p:nvPr/>
        </p:nvSpPr>
        <p:spPr bwMode="auto">
          <a:xfrm>
            <a:off x="2341563" y="1473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rPr>
              <a:t/>
            </a:r>
            <a:br>
              <a:rPr kumimoji="0" lang="en-US" sz="1800" b="0" i="0" u="none" strike="noStrike" cap="none" normalizeH="0" baseline="0" smtClean="0">
                <a:ln>
                  <a:noFill/>
                </a:ln>
                <a:solidFill>
                  <a:schemeClr val="tx1"/>
                </a:solidFill>
                <a:effectLst/>
                <a:latin typeface="Arial" pitchFamily="34" charset="0"/>
              </a:rPr>
            </a:br>
            <a:endParaRPr kumimoji="0" lang="en-US"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875321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REPETITIVE STRESS INJURIES</a:t>
            </a:r>
            <a:endParaRPr lang="en-US" dirty="0"/>
          </a:p>
        </p:txBody>
      </p:sp>
      <p:sp>
        <p:nvSpPr>
          <p:cNvPr id="3" name="Content Placeholder 2"/>
          <p:cNvSpPr>
            <a:spLocks noGrp="1"/>
          </p:cNvSpPr>
          <p:nvPr>
            <p:ph idx="1"/>
          </p:nvPr>
        </p:nvSpPr>
        <p:spPr/>
        <p:txBody>
          <a:bodyPr/>
          <a:lstStyle/>
          <a:p>
            <a:pPr algn="ctr"/>
            <a:r>
              <a:rPr lang="en-US" dirty="0" smtClean="0"/>
              <a:t>BURSITIS</a:t>
            </a:r>
          </a:p>
          <a:p>
            <a:pPr algn="ctr"/>
            <a:r>
              <a:rPr lang="en-US" dirty="0" smtClean="0"/>
              <a:t>SHIN SPLINTS</a:t>
            </a:r>
          </a:p>
          <a:p>
            <a:pPr algn="ctr"/>
            <a:r>
              <a:rPr lang="en-US" dirty="0" smtClean="0"/>
              <a:t>CALLUSES</a:t>
            </a:r>
          </a:p>
          <a:p>
            <a:pPr algn="ctr"/>
            <a:r>
              <a:rPr lang="en-US" dirty="0" smtClean="0"/>
              <a:t>BUNYANS</a:t>
            </a:r>
          </a:p>
          <a:p>
            <a:pPr algn="ctr"/>
            <a:r>
              <a:rPr lang="en-US" dirty="0" smtClean="0"/>
              <a:t>VIBRATION WHITE FINGER</a:t>
            </a:r>
          </a:p>
          <a:p>
            <a:pPr algn="ctr"/>
            <a:r>
              <a:rPr lang="en-US" dirty="0" smtClean="0"/>
              <a:t>GANGLION CYSTS</a:t>
            </a:r>
            <a:endParaRPr lang="en-US" dirty="0"/>
          </a:p>
        </p:txBody>
      </p:sp>
    </p:spTree>
    <p:extLst>
      <p:ext uri="{BB962C8B-B14F-4D97-AF65-F5344CB8AC3E}">
        <p14:creationId xmlns:p14="http://schemas.microsoft.com/office/powerpoint/2010/main" val="1411607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CAUSES AND EXAMPLES OF CUMULATIVE TRAUMA INJURIES (CTI)</a:t>
            </a:r>
            <a:endParaRPr lang="en-US" dirty="0"/>
          </a:p>
        </p:txBody>
      </p:sp>
      <p:sp>
        <p:nvSpPr>
          <p:cNvPr id="3" name="Content Placeholder 2"/>
          <p:cNvSpPr>
            <a:spLocks noGrp="1"/>
          </p:cNvSpPr>
          <p:nvPr>
            <p:ph idx="1"/>
          </p:nvPr>
        </p:nvSpPr>
        <p:spPr/>
        <p:txBody>
          <a:bodyPr>
            <a:normAutofit lnSpcReduction="10000"/>
          </a:bodyPr>
          <a:lstStyle/>
          <a:p>
            <a:pPr algn="ctr"/>
            <a:r>
              <a:rPr lang="en-US" dirty="0" smtClean="0"/>
              <a:t>CAUSED BY USE OF EXCESSIVE FORCE TO PERFORM A TASK.</a:t>
            </a:r>
          </a:p>
          <a:p>
            <a:pPr algn="ctr"/>
            <a:endParaRPr lang="en-US" dirty="0"/>
          </a:p>
          <a:p>
            <a:pPr algn="ctr"/>
            <a:r>
              <a:rPr lang="en-US" dirty="0" smtClean="0"/>
              <a:t>EXAMPLES OF CTI:</a:t>
            </a:r>
          </a:p>
          <a:p>
            <a:pPr marL="0" indent="0">
              <a:buNone/>
            </a:pPr>
            <a:r>
              <a:rPr lang="en-US" dirty="0"/>
              <a:t>	</a:t>
            </a:r>
            <a:r>
              <a:rPr lang="en-US" dirty="0" smtClean="0"/>
              <a:t>		</a:t>
            </a:r>
            <a:r>
              <a:rPr lang="en-US" sz="2800" dirty="0" smtClean="0"/>
              <a:t>a. Fractures</a:t>
            </a:r>
          </a:p>
          <a:p>
            <a:pPr marL="0" indent="0">
              <a:buNone/>
            </a:pPr>
            <a:r>
              <a:rPr lang="en-US" sz="2800" dirty="0"/>
              <a:t>	</a:t>
            </a:r>
            <a:r>
              <a:rPr lang="en-US" sz="2800" dirty="0" smtClean="0"/>
              <a:t>		b. Torn ligaments, tendons or 				muscles</a:t>
            </a:r>
          </a:p>
          <a:p>
            <a:pPr marL="0" indent="0">
              <a:buNone/>
            </a:pPr>
            <a:r>
              <a:rPr lang="en-US" sz="2800" dirty="0"/>
              <a:t>	</a:t>
            </a:r>
            <a:r>
              <a:rPr lang="en-US" sz="2800" dirty="0" smtClean="0"/>
              <a:t>		c. Most of the same injuries what 			occur with repetitive trauma.</a:t>
            </a:r>
            <a:endParaRPr lang="en-US" dirty="0"/>
          </a:p>
        </p:txBody>
      </p:sp>
    </p:spTree>
    <p:extLst>
      <p:ext uri="{BB962C8B-B14F-4D97-AF65-F5344CB8AC3E}">
        <p14:creationId xmlns:p14="http://schemas.microsoft.com/office/powerpoint/2010/main" val="3224355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EXAMPLES OF TASKS THAT CAN LEAD TO WMSDs</a:t>
            </a:r>
            <a:r>
              <a:rPr lang="en-US" dirty="0"/>
              <a:t/>
            </a:r>
            <a:br>
              <a:rPr lang="en-US" dirty="0"/>
            </a:br>
            <a:r>
              <a:rPr lang="en-US" dirty="0" smtClean="0"/>
              <a:t>. </a:t>
            </a:r>
            <a:endParaRPr lang="en-US" dirty="0"/>
          </a:p>
        </p:txBody>
      </p:sp>
      <p:pic>
        <p:nvPicPr>
          <p:cNvPr id="4098" name="Picture 2" descr="C:\Documents and Settings\egris\Local Settings\Temporary Internet Files\Content.IE5\JXQPQ54B\MP900184940[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49752" y="2034381"/>
            <a:ext cx="2444496"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637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Floor and Ground Level work, such as laying slabs and floors</a:t>
            </a:r>
            <a:endParaRPr lang="en-US" dirty="0"/>
          </a:p>
        </p:txBody>
      </p:sp>
      <p:sp>
        <p:nvSpPr>
          <p:cNvPr id="5" name="Content Placeholder 4"/>
          <p:cNvSpPr>
            <a:spLocks noGrp="1"/>
          </p:cNvSpPr>
          <p:nvPr>
            <p:ph idx="1"/>
          </p:nvPr>
        </p:nvSpPr>
        <p:spPr/>
        <p:txBody>
          <a:bodyPr>
            <a:normAutofit/>
          </a:bodyPr>
          <a:lstStyle/>
          <a:p>
            <a:r>
              <a:rPr lang="en-US" sz="2800" dirty="0"/>
              <a:t>R</a:t>
            </a:r>
            <a:r>
              <a:rPr lang="en-US" sz="2800" dirty="0" smtClean="0"/>
              <a:t>equires bending, kneeling, stooping or squatting</a:t>
            </a:r>
          </a:p>
          <a:p>
            <a:r>
              <a:rPr lang="en-US" sz="2800" dirty="0" smtClean="0"/>
              <a:t>Can cause acute pain in back and knees.</a:t>
            </a:r>
          </a:p>
          <a:p>
            <a:r>
              <a:rPr lang="en-US" sz="2800" dirty="0" smtClean="0"/>
              <a:t>Repetition can lead to WMSDs</a:t>
            </a:r>
          </a:p>
          <a:p>
            <a:r>
              <a:rPr lang="en-US" sz="2800" dirty="0" smtClean="0"/>
              <a:t>Some Solutions to minimize these injuries:</a:t>
            </a:r>
          </a:p>
          <a:p>
            <a:r>
              <a:rPr lang="en-US" dirty="0"/>
              <a:t>	</a:t>
            </a:r>
            <a:r>
              <a:rPr lang="en-US" sz="2400" dirty="0" smtClean="0"/>
              <a:t>Use Fastening </a:t>
            </a:r>
            <a:r>
              <a:rPr lang="en-US" sz="2400" dirty="0"/>
              <a:t>Tools that Reduce Stooping </a:t>
            </a:r>
          </a:p>
          <a:p>
            <a:pPr marL="457200" lvl="1" indent="0">
              <a:buNone/>
            </a:pPr>
            <a:r>
              <a:rPr lang="en-US" sz="2400" dirty="0"/>
              <a:t>	</a:t>
            </a:r>
            <a:r>
              <a:rPr lang="en-US" sz="2400" dirty="0" smtClean="0"/>
              <a:t>Use Motorized </a:t>
            </a:r>
            <a:r>
              <a:rPr lang="en-US" sz="2400" dirty="0"/>
              <a:t>Concrete Screeds 	</a:t>
            </a:r>
            <a:endParaRPr lang="en-US" sz="2400" dirty="0" smtClean="0"/>
          </a:p>
          <a:p>
            <a:pPr marL="457200" lvl="1" indent="0">
              <a:buNone/>
            </a:pPr>
            <a:r>
              <a:rPr lang="en-US" sz="2400" dirty="0"/>
              <a:t>	</a:t>
            </a:r>
            <a:r>
              <a:rPr lang="en-US" sz="2400" dirty="0" smtClean="0"/>
              <a:t>Use Rebar-Tying </a:t>
            </a:r>
            <a:r>
              <a:rPr lang="en-US" sz="2400" dirty="0"/>
              <a:t>Tools 	</a:t>
            </a:r>
          </a:p>
          <a:p>
            <a:pPr marL="0" indent="0">
              <a:buNone/>
            </a:pPr>
            <a:r>
              <a:rPr lang="en-US" sz="2400" dirty="0"/>
              <a:t>	</a:t>
            </a:r>
            <a:r>
              <a:rPr lang="en-US" sz="2400" dirty="0" smtClean="0"/>
              <a:t>Use Kneeling Creepers </a:t>
            </a:r>
            <a:r>
              <a:rPr lang="en-US" sz="2400" dirty="0"/>
              <a:t>	</a:t>
            </a:r>
          </a:p>
          <a:p>
            <a:pPr marL="0" indent="0">
              <a:buNone/>
            </a:pPr>
            <a:r>
              <a:rPr lang="en-US" sz="2400" dirty="0"/>
              <a:t>	</a:t>
            </a:r>
            <a:r>
              <a:rPr lang="en-US" sz="2400" dirty="0" smtClean="0"/>
              <a:t>Use Adjustable </a:t>
            </a:r>
            <a:r>
              <a:rPr lang="en-US" sz="2400" dirty="0"/>
              <a:t>Scaffolding for Masonry Work </a:t>
            </a:r>
            <a:r>
              <a:rPr lang="en-US" sz="2600" dirty="0"/>
              <a:t>	</a:t>
            </a:r>
          </a:p>
          <a:p>
            <a:pPr marL="0" indent="0">
              <a:buNone/>
            </a:pPr>
            <a:endParaRPr lang="en-US" dirty="0"/>
          </a:p>
        </p:txBody>
      </p:sp>
    </p:spTree>
    <p:extLst>
      <p:ext uri="{BB962C8B-B14F-4D97-AF65-F5344CB8AC3E}">
        <p14:creationId xmlns:p14="http://schemas.microsoft.com/office/powerpoint/2010/main" val="1086869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2800" dirty="0" smtClean="0"/>
              <a:t>Overhead Work, such as installing drywall, running wires or pipes in ceilings, painting</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Involves reaching, lifting, holding, positioning tools and material with arms outreached over one’s head. </a:t>
            </a:r>
          </a:p>
          <a:p>
            <a:r>
              <a:rPr lang="en-US" dirty="0" smtClean="0"/>
              <a:t>Causes bursitis, tendonitis, rotator cup tears, neck strain, and arthritis.</a:t>
            </a:r>
          </a:p>
          <a:p>
            <a:r>
              <a:rPr lang="en-US" dirty="0" smtClean="0"/>
              <a:t>Some Solutions to Minimize these injuries:</a:t>
            </a:r>
          </a:p>
          <a:p>
            <a:pPr marL="0" indent="0">
              <a:buNone/>
            </a:pPr>
            <a:r>
              <a:rPr lang="en-US" dirty="0"/>
              <a:t>	</a:t>
            </a:r>
            <a:r>
              <a:rPr lang="en-US" sz="2800" dirty="0" smtClean="0"/>
              <a:t>Use Bit </a:t>
            </a:r>
            <a:r>
              <a:rPr lang="en-US" sz="2800" dirty="0"/>
              <a:t>Extension Shafts for Drills and Screw </a:t>
            </a:r>
            <a:r>
              <a:rPr lang="en-US" sz="2800" dirty="0" smtClean="0"/>
              <a:t>Guns 	Use Extension </a:t>
            </a:r>
            <a:r>
              <a:rPr lang="en-US" sz="2800" dirty="0"/>
              <a:t>Poles for Powder-Actuated </a:t>
            </a:r>
            <a:r>
              <a:rPr lang="en-US" sz="2800" dirty="0" smtClean="0"/>
              <a:t>Tools</a:t>
            </a:r>
          </a:p>
          <a:p>
            <a:pPr marL="0" indent="0">
              <a:buNone/>
            </a:pPr>
            <a:r>
              <a:rPr lang="en-US" sz="2800" dirty="0"/>
              <a:t>	</a:t>
            </a:r>
            <a:r>
              <a:rPr lang="en-US" sz="2800" dirty="0" smtClean="0"/>
              <a:t>Use Spring-Assisted </a:t>
            </a:r>
            <a:r>
              <a:rPr lang="en-US" sz="2800" dirty="0"/>
              <a:t>Drywall Finishing Tools 	</a:t>
            </a:r>
            <a:endParaRPr lang="en-US" sz="2800" dirty="0" smtClean="0"/>
          </a:p>
          <a:p>
            <a:pPr marL="0" indent="0">
              <a:buNone/>
            </a:pPr>
            <a:r>
              <a:rPr lang="en-US" sz="2800" dirty="0"/>
              <a:t>	</a:t>
            </a:r>
            <a:r>
              <a:rPr lang="en-US" sz="2800" dirty="0" smtClean="0"/>
              <a:t>Use Pneumatic </a:t>
            </a:r>
            <a:r>
              <a:rPr lang="en-US" sz="2800" dirty="0"/>
              <a:t>Drywall Finishing </a:t>
            </a:r>
            <a:r>
              <a:rPr lang="en-US" sz="2800" dirty="0" smtClean="0"/>
              <a:t>Systems</a:t>
            </a:r>
            <a:endParaRPr lang="en-US" sz="2800" dirty="0"/>
          </a:p>
        </p:txBody>
      </p:sp>
    </p:spTree>
    <p:extLst>
      <p:ext uri="{BB962C8B-B14F-4D97-AF65-F5344CB8AC3E}">
        <p14:creationId xmlns:p14="http://schemas.microsoft.com/office/powerpoint/2010/main" val="275766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TotalTime>
  <Words>816</Words>
  <Application>Microsoft Office PowerPoint</Application>
  <PresentationFormat>On-screen Show (4:3)</PresentationFormat>
  <Paragraphs>100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WORK-RELATED MUSCULOSKELETAL DISORDERS (WMSDs)</vt:lpstr>
      <vt:lpstr>FACTS!!!!!</vt:lpstr>
      <vt:lpstr>THE TYPES OF INJURY WHICH ARE THE MOST COMMON WMSDs ARE:</vt:lpstr>
      <vt:lpstr>OCCUPATIONAL RISK FACTORS AND SYMPTOMS ON THE MOST COMMON DISORDERS OF THE UPPER BODY ASSOCIATED WITH REPETITIVE MUSCULOSKELETAL STRESS</vt:lpstr>
      <vt:lpstr>OTHER REPETITIVE STRESS INJURIES</vt:lpstr>
      <vt:lpstr>CAUSES AND EXAMPLES OF CUMULATIVE TRAUMA INJURIES (CTI)</vt:lpstr>
      <vt:lpstr> EXAMPLES OF TASKS THAT CAN LEAD TO WMSDs . </vt:lpstr>
      <vt:lpstr>Floor and Ground Level work, such as laying slabs and floors</vt:lpstr>
      <vt:lpstr>Overhead Work, such as installing drywall, running wires or pipes in ceilings, painting</vt:lpstr>
      <vt:lpstr>Material Handling</vt:lpstr>
      <vt:lpstr>Hand-Intensive Work</vt:lpstr>
      <vt:lpstr>Solution!!!!!</vt:lpstr>
    </vt:vector>
  </TitlesOfParts>
  <Company>Louisiana Tech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WORK-RELATED MUSCULOSKELETAL DISORDERS</dc:title>
  <dc:creator>Ed Griswold</dc:creator>
  <cp:lastModifiedBy>egriswold</cp:lastModifiedBy>
  <cp:revision>19</cp:revision>
  <dcterms:created xsi:type="dcterms:W3CDTF">2012-01-23T14:01:19Z</dcterms:created>
  <dcterms:modified xsi:type="dcterms:W3CDTF">2015-01-13T21:07:36Z</dcterms:modified>
</cp:coreProperties>
</file>